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>
  <p:sldMasterIdLst>
    <p:sldMasterId id="2147483648" r:id="rId1"/>
    <p:sldMasterId id="2147483652" r:id="rId3"/>
  </p:sldMasterIdLst>
  <p:notesMasterIdLst>
    <p:notesMasterId r:id="rId6"/>
  </p:notesMasterIdLst>
  <p:handoutMasterIdLst>
    <p:handoutMasterId r:id="rId25"/>
  </p:handoutMasterIdLst>
  <p:sldIdLst>
    <p:sldId id="426" r:id="rId4"/>
    <p:sldId id="398" r:id="rId5"/>
    <p:sldId id="569" r:id="rId7"/>
    <p:sldId id="568" r:id="rId8"/>
    <p:sldId id="571" r:id="rId9"/>
    <p:sldId id="570" r:id="rId10"/>
    <p:sldId id="501" r:id="rId11"/>
    <p:sldId id="587" r:id="rId12"/>
    <p:sldId id="575" r:id="rId13"/>
    <p:sldId id="573" r:id="rId14"/>
    <p:sldId id="576" r:id="rId15"/>
    <p:sldId id="574" r:id="rId16"/>
    <p:sldId id="577" r:id="rId17"/>
    <p:sldId id="580" r:id="rId18"/>
    <p:sldId id="581" r:id="rId19"/>
    <p:sldId id="582" r:id="rId20"/>
    <p:sldId id="578" r:id="rId21"/>
    <p:sldId id="583" r:id="rId22"/>
    <p:sldId id="584" r:id="rId23"/>
    <p:sldId id="585" r:id="rId24"/>
  </p:sldIdLst>
  <p:sldSz cx="12192000" cy="6858000"/>
  <p:notesSz cx="6858000" cy="9144000"/>
  <p:custDataLst>
    <p:tags r:id="rId29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78" userDrawn="1">
          <p15:clr>
            <a:srgbClr val="A4A3A4"/>
          </p15:clr>
        </p15:guide>
        <p15:guide id="2" pos="384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D589F"/>
    <a:srgbClr val="FFFFFF"/>
    <a:srgbClr val="009E96"/>
    <a:srgbClr val="EAEAE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728"/>
    <p:restoredTop sz="94654"/>
  </p:normalViewPr>
  <p:slideViewPr>
    <p:cSldViewPr showGuides="1">
      <p:cViewPr varScale="1">
        <p:scale>
          <a:sx n="104" d="100"/>
          <a:sy n="104" d="100"/>
        </p:scale>
        <p:origin x="432" y="192"/>
      </p:cViewPr>
      <p:guideLst>
        <p:guide orient="horz" pos="2178"/>
        <p:guide pos="3848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2.xml"/><Relationship Id="rId4" Type="http://schemas.openxmlformats.org/officeDocument/2006/relationships/slide" Target="slides/slide1.xml"/><Relationship Id="rId3" Type="http://schemas.openxmlformats.org/officeDocument/2006/relationships/slideMaster" Target="slideMasters/slideMaster2.xml"/><Relationship Id="rId29" Type="http://schemas.openxmlformats.org/officeDocument/2006/relationships/tags" Target="tags/tag18.xml"/><Relationship Id="rId28" Type="http://schemas.openxmlformats.org/officeDocument/2006/relationships/tableStyles" Target="tableStyles.xml"/><Relationship Id="rId27" Type="http://schemas.openxmlformats.org/officeDocument/2006/relationships/viewProps" Target="viewProps.xml"/><Relationship Id="rId26" Type="http://schemas.openxmlformats.org/officeDocument/2006/relationships/presProps" Target="presProps.xml"/><Relationship Id="rId25" Type="http://schemas.openxmlformats.org/officeDocument/2006/relationships/handoutMaster" Target="handoutMasters/handoutMaster1.xml"/><Relationship Id="rId24" Type="http://schemas.openxmlformats.org/officeDocument/2006/relationships/slide" Target="slides/slide20.xml"/><Relationship Id="rId23" Type="http://schemas.openxmlformats.org/officeDocument/2006/relationships/slide" Target="slides/slide19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0" Type="http://schemas.openxmlformats.org/officeDocument/2006/relationships/slide" Target="slides/slide16.xml"/><Relationship Id="rId2" Type="http://schemas.openxmlformats.org/officeDocument/2006/relationships/theme" Target="theme/theme1.xml"/><Relationship Id="rId19" Type="http://schemas.openxmlformats.org/officeDocument/2006/relationships/slide" Target="slides/slide15.xml"/><Relationship Id="rId18" Type="http://schemas.openxmlformats.org/officeDocument/2006/relationships/slide" Target="slides/slide14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03B1F30-A2C1-478C-9FA2-073D4DC48B7D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9AEFF8-A9D6-4BDA-A24A-832BDB70C229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9AEFF8-A9D6-4BDA-A24A-832BDB70C22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9AEFF8-A9D6-4BDA-A24A-832BDB70C22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9AEFF8-A9D6-4BDA-A24A-832BDB70C22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9AEFF8-A9D6-4BDA-A24A-832BDB70C22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9AEFF8-A9D6-4BDA-A24A-832BDB70C22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9AEFF8-A9D6-4BDA-A24A-832BDB70C22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9AEFF8-A9D6-4BDA-A24A-832BDB70C22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9AEFF8-A9D6-4BDA-A24A-832BDB70C22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9AEFF8-A9D6-4BDA-A24A-832BDB70C22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9AEFF8-A9D6-4BDA-A24A-832BDB70C22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9AEFF8-A9D6-4BDA-A24A-832BDB70C22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9AEFF8-A9D6-4BDA-A24A-832BDB70C22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9AEFF8-A9D6-4BDA-A24A-832BDB70C22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9AEFF8-A9D6-4BDA-A24A-832BDB70C22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9AEFF8-A9D6-4BDA-A24A-832BDB70C22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9AEFF8-A9D6-4BDA-A24A-832BDB70C22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9AEFF8-A9D6-4BDA-A24A-832BDB70C22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9AEFF8-A9D6-4BDA-A24A-832BDB70C22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9AEFF8-A9D6-4BDA-A24A-832BDB70C22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cli_300px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051540" y="5401310"/>
            <a:ext cx="807720" cy="80772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页版式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3A34AF9-1664-4634-98DD-8A193B72BA2B}" type="datetime1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cli_300px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051540" y="5401310"/>
            <a:ext cx="807720" cy="80772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页版式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3A34AF9-1664-4634-98DD-8A193B72BA2B}" type="datetime1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6" Type="http://schemas.openxmlformats.org/officeDocument/2006/relationships/theme" Target="../theme/theme1.xml"/><Relationship Id="rId5" Type="http://schemas.openxmlformats.org/officeDocument/2006/relationships/image" Target="../media/image2.png"/><Relationship Id="rId4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7" Type="http://schemas.openxmlformats.org/officeDocument/2006/relationships/image" Target="../media/image4.png"/><Relationship Id="rId6" Type="http://schemas.openxmlformats.org/officeDocument/2006/relationships/tags" Target="../tags/tag1.xml"/><Relationship Id="rId5" Type="http://schemas.openxmlformats.org/officeDocument/2006/relationships/image" Target="../media/image2.png"/><Relationship Id="rId4" Type="http://schemas.openxmlformats.org/officeDocument/2006/relationships/image" Target="../media/image3.jpeg"/><Relationship Id="rId3" Type="http://schemas.openxmlformats.org/officeDocument/2006/relationships/slideLayout" Target="../slideLayouts/slideLayout6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cli_300px"/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11051540" y="5401310"/>
            <a:ext cx="807720" cy="807720"/>
          </a:xfrm>
          <a:prstGeom prst="rect">
            <a:avLst/>
          </a:prstGeom>
        </p:spPr>
      </p:pic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cli_300px"/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11051540" y="5401310"/>
            <a:ext cx="807720" cy="80772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 userDrawn="1">
            <p:custDataLst>
              <p:tags r:id="rId6"/>
            </p:custDataLst>
          </p:nvPr>
        </p:nvPicPr>
        <p:blipFill>
          <a:blip r:embed="rId7"/>
          <a:stretch>
            <a:fillRect/>
          </a:stretch>
        </p:blipFill>
        <p:spPr>
          <a:xfrm>
            <a:off x="9912350" y="116840"/>
            <a:ext cx="2114550" cy="561975"/>
          </a:xfrm>
          <a:prstGeom prst="rect">
            <a:avLst/>
          </a:prstGeom>
        </p:spPr>
      </p:pic>
    </p:spTree>
  </p:cSld>
  <p:clrMap bg1="dk1" tx1="lt1" bg2="dk2" tx2="lt2" accent1="accent1" accent2="accent2" accent3="accent3" accent4="accent4" accent5="accent5" accent6="accent6" hlink="hlink" folHlink="folHlink"/>
  <p:sldLayoutIdLst>
    <p:sldLayoutId id="2147483653" r:id="rId1"/>
    <p:sldLayoutId id="2147483654" r:id="rId2"/>
    <p:sldLayoutId id="2147483655" r:id="rId3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5.png"/><Relationship Id="rId1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9.xml"/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image" Target="../media/image1.jpeg"/></Relationships>
</file>

<file path=ppt/slides/_rels/slide11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0.xml"/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image" Target="../media/image1.jpeg"/></Relationships>
</file>

<file path=ppt/slides/_rels/slide12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1.xml"/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image" Target="../media/image1.jpeg"/></Relationships>
</file>

<file path=ppt/slides/_rels/slide13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2.xml"/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image" Target="../media/image1.jpeg"/></Relationships>
</file>

<file path=ppt/slides/_rels/slide14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3.xml"/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image" Target="../media/image1.jpeg"/></Relationships>
</file>

<file path=ppt/slides/_rels/slide15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14.xml"/><Relationship Id="rId6" Type="http://schemas.openxmlformats.org/officeDocument/2006/relationships/slideLayout" Target="../slideLayouts/slideLayout4.xml"/><Relationship Id="rId5" Type="http://schemas.openxmlformats.org/officeDocument/2006/relationships/image" Target="../media/image6.jpeg"/><Relationship Id="rId4" Type="http://schemas.openxmlformats.org/officeDocument/2006/relationships/tags" Target="../tags/tag14.xml"/><Relationship Id="rId3" Type="http://schemas.openxmlformats.org/officeDocument/2006/relationships/tags" Target="../tags/tag13.xml"/><Relationship Id="rId2" Type="http://schemas.openxmlformats.org/officeDocument/2006/relationships/tags" Target="../tags/tag12.xml"/><Relationship Id="rId1" Type="http://schemas.openxmlformats.org/officeDocument/2006/relationships/image" Target="../media/image5.png"/></Relationships>
</file>

<file path=ppt/slides/_rels/slide16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5.xml"/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image" Target="../media/image1.jpeg"/></Relationships>
</file>

<file path=ppt/slides/_rels/slide17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6.xml"/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image" Target="../media/image1.jpeg"/></Relationships>
</file>

<file path=ppt/slides/_rels/slide18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17.xml"/><Relationship Id="rId6" Type="http://schemas.openxmlformats.org/officeDocument/2006/relationships/slideLayout" Target="../slideLayouts/slideLayout4.xml"/><Relationship Id="rId5" Type="http://schemas.openxmlformats.org/officeDocument/2006/relationships/image" Target="../media/image6.jpeg"/><Relationship Id="rId4" Type="http://schemas.openxmlformats.org/officeDocument/2006/relationships/tags" Target="../tags/tag17.xml"/><Relationship Id="rId3" Type="http://schemas.openxmlformats.org/officeDocument/2006/relationships/tags" Target="../tags/tag16.xml"/><Relationship Id="rId2" Type="http://schemas.openxmlformats.org/officeDocument/2006/relationships/tags" Target="../tags/tag15.xml"/><Relationship Id="rId1" Type="http://schemas.openxmlformats.org/officeDocument/2006/relationships/image" Target="../media/image5.png"/></Relationships>
</file>

<file path=ppt/slides/_rels/slide19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8.xml"/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1.xml"/><Relationship Id="rId6" Type="http://schemas.openxmlformats.org/officeDocument/2006/relationships/slideLayout" Target="../slideLayouts/slideLayout1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image" Target="../media/image5.png"/><Relationship Id="rId1" Type="http://schemas.openxmlformats.org/officeDocument/2006/relationships/image" Target="../media/image1.jpeg"/></Relationships>
</file>

<file path=ppt/slides/_rels/slide20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9.xml"/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3.xml"/><Relationship Id="rId4" Type="http://schemas.openxmlformats.org/officeDocument/2006/relationships/slideLayout" Target="../slideLayouts/slideLayout2.xml"/><Relationship Id="rId3" Type="http://schemas.openxmlformats.org/officeDocument/2006/relationships/tags" Target="../tags/tag6.xml"/><Relationship Id="rId2" Type="http://schemas.openxmlformats.org/officeDocument/2006/relationships/tags" Target="../tags/tag5.xml"/><Relationship Id="rId1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5.xml"/><Relationship Id="rId7" Type="http://schemas.openxmlformats.org/officeDocument/2006/relationships/slideLayout" Target="../slideLayouts/slideLayout2.xml"/><Relationship Id="rId6" Type="http://schemas.openxmlformats.org/officeDocument/2006/relationships/tags" Target="../tags/tag11.xml"/><Relationship Id="rId5" Type="http://schemas.openxmlformats.org/officeDocument/2006/relationships/tags" Target="../tags/tag10.xml"/><Relationship Id="rId4" Type="http://schemas.openxmlformats.org/officeDocument/2006/relationships/tags" Target="../tags/tag9.xml"/><Relationship Id="rId3" Type="http://schemas.openxmlformats.org/officeDocument/2006/relationships/tags" Target="../tags/tag8.xml"/><Relationship Id="rId2" Type="http://schemas.openxmlformats.org/officeDocument/2006/relationships/tags" Target="../tags/tag7.xml"/><Relationship Id="rId1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6.xml"/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image" Target="../media/image1.jpeg"/></Relationships>
</file>

<file path=ppt/slides/_rels/slide8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7.xml"/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image" Target="../media/image1.jpeg"/></Relationships>
</file>

<file path=ppt/slides/_rels/slide9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8.xml"/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9842500" y="124460"/>
            <a:ext cx="1997710" cy="575945"/>
          </a:xfrm>
          <a:prstGeom prst="rect">
            <a:avLst/>
          </a:prstGeom>
          <a:solidFill>
            <a:srgbClr val="3D589F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3D589F"/>
              </a:solidFill>
              <a:uFillTx/>
            </a:endParaRPr>
          </a:p>
        </p:txBody>
      </p:sp>
      <p:pic>
        <p:nvPicPr>
          <p:cNvPr id="9" name="图片 8" descr="未标题-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44760" y="-78105"/>
            <a:ext cx="1695450" cy="906145"/>
          </a:xfrm>
          <a:prstGeom prst="rect">
            <a:avLst/>
          </a:prstGeom>
        </p:spPr>
      </p:pic>
      <p:sp>
        <p:nvSpPr>
          <p:cNvPr id="2" name="终止符 6"/>
          <p:cNvSpPr/>
          <p:nvPr/>
        </p:nvSpPr>
        <p:spPr>
          <a:xfrm>
            <a:off x="7071370" y="4191129"/>
            <a:ext cx="4176464" cy="792088"/>
          </a:xfrm>
          <a:custGeom>
            <a:avLst/>
            <a:gdLst>
              <a:gd name="connsiteX0" fmla="*/ 3475 w 21600"/>
              <a:gd name="connsiteY0" fmla="*/ 0 h 21600"/>
              <a:gd name="connsiteX1" fmla="*/ 18125 w 21600"/>
              <a:gd name="connsiteY1" fmla="*/ 0 h 21600"/>
              <a:gd name="connsiteX2" fmla="*/ 21600 w 21600"/>
              <a:gd name="connsiteY2" fmla="*/ 10800 h 21600"/>
              <a:gd name="connsiteX3" fmla="*/ 18125 w 21600"/>
              <a:gd name="connsiteY3" fmla="*/ 21600 h 21600"/>
              <a:gd name="connsiteX4" fmla="*/ 3475 w 21600"/>
              <a:gd name="connsiteY4" fmla="*/ 21600 h 21600"/>
              <a:gd name="connsiteX5" fmla="*/ 0 w 21600"/>
              <a:gd name="connsiteY5" fmla="*/ 10800 h 21600"/>
              <a:gd name="connsiteX6" fmla="*/ 3475 w 21600"/>
              <a:gd name="connsiteY6" fmla="*/ 0 h 21600"/>
              <a:gd name="connsiteX0-1" fmla="*/ 2498 w 20623"/>
              <a:gd name="connsiteY0-2" fmla="*/ 0 h 21600"/>
              <a:gd name="connsiteX1-3" fmla="*/ 17148 w 20623"/>
              <a:gd name="connsiteY1-4" fmla="*/ 0 h 21600"/>
              <a:gd name="connsiteX2-5" fmla="*/ 20623 w 20623"/>
              <a:gd name="connsiteY2-6" fmla="*/ 10800 h 21600"/>
              <a:gd name="connsiteX3-7" fmla="*/ 17148 w 20623"/>
              <a:gd name="connsiteY3-8" fmla="*/ 21600 h 21600"/>
              <a:gd name="connsiteX4-9" fmla="*/ 2498 w 20623"/>
              <a:gd name="connsiteY4-10" fmla="*/ 21600 h 21600"/>
              <a:gd name="connsiteX5-11" fmla="*/ 0 w 20623"/>
              <a:gd name="connsiteY5-12" fmla="*/ 11308 h 21600"/>
              <a:gd name="connsiteX6-13" fmla="*/ 2498 w 20623"/>
              <a:gd name="connsiteY6-14" fmla="*/ 0 h 21600"/>
              <a:gd name="connsiteX0-15" fmla="*/ 2498 w 19499"/>
              <a:gd name="connsiteY0-16" fmla="*/ 0 h 21600"/>
              <a:gd name="connsiteX1-17" fmla="*/ 17148 w 19499"/>
              <a:gd name="connsiteY1-18" fmla="*/ 0 h 21600"/>
              <a:gd name="connsiteX2-19" fmla="*/ 19499 w 19499"/>
              <a:gd name="connsiteY2-20" fmla="*/ 11054 h 21600"/>
              <a:gd name="connsiteX3-21" fmla="*/ 17148 w 19499"/>
              <a:gd name="connsiteY3-22" fmla="*/ 21600 h 21600"/>
              <a:gd name="connsiteX4-23" fmla="*/ 2498 w 19499"/>
              <a:gd name="connsiteY4-24" fmla="*/ 21600 h 21600"/>
              <a:gd name="connsiteX5-25" fmla="*/ 0 w 19499"/>
              <a:gd name="connsiteY5-26" fmla="*/ 11308 h 21600"/>
              <a:gd name="connsiteX6-27" fmla="*/ 2498 w 19499"/>
              <a:gd name="connsiteY6-28" fmla="*/ 0 h 21600"/>
              <a:gd name="connsiteX0-29" fmla="*/ 2498 w 19890"/>
              <a:gd name="connsiteY0-30" fmla="*/ 0 h 21600"/>
              <a:gd name="connsiteX1-31" fmla="*/ 17148 w 19890"/>
              <a:gd name="connsiteY1-32" fmla="*/ 0 h 21600"/>
              <a:gd name="connsiteX2-33" fmla="*/ 19890 w 19890"/>
              <a:gd name="connsiteY2-34" fmla="*/ 11054 h 21600"/>
              <a:gd name="connsiteX3-35" fmla="*/ 17148 w 19890"/>
              <a:gd name="connsiteY3-36" fmla="*/ 21600 h 21600"/>
              <a:gd name="connsiteX4-37" fmla="*/ 2498 w 19890"/>
              <a:gd name="connsiteY4-38" fmla="*/ 21600 h 21600"/>
              <a:gd name="connsiteX5-39" fmla="*/ 0 w 19890"/>
              <a:gd name="connsiteY5-40" fmla="*/ 11308 h 21600"/>
              <a:gd name="connsiteX6-41" fmla="*/ 2498 w 19890"/>
              <a:gd name="connsiteY6-42" fmla="*/ 0 h 21600"/>
              <a:gd name="connsiteX0-43" fmla="*/ 2742 w 20134"/>
              <a:gd name="connsiteY0-44" fmla="*/ 0 h 21600"/>
              <a:gd name="connsiteX1-45" fmla="*/ 17392 w 20134"/>
              <a:gd name="connsiteY1-46" fmla="*/ 0 h 21600"/>
              <a:gd name="connsiteX2-47" fmla="*/ 20134 w 20134"/>
              <a:gd name="connsiteY2-48" fmla="*/ 11054 h 21600"/>
              <a:gd name="connsiteX3-49" fmla="*/ 17392 w 20134"/>
              <a:gd name="connsiteY3-50" fmla="*/ 21600 h 21600"/>
              <a:gd name="connsiteX4-51" fmla="*/ 2742 w 20134"/>
              <a:gd name="connsiteY4-52" fmla="*/ 21600 h 21600"/>
              <a:gd name="connsiteX5-53" fmla="*/ 0 w 20134"/>
              <a:gd name="connsiteY5-54" fmla="*/ 11562 h 21600"/>
              <a:gd name="connsiteX6-55" fmla="*/ 2742 w 20134"/>
              <a:gd name="connsiteY6-56" fmla="*/ 0 h 2160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</a:cxnLst>
            <a:rect l="l" t="t" r="r" b="b"/>
            <a:pathLst>
              <a:path w="20134" h="21600">
                <a:moveTo>
                  <a:pt x="2742" y="0"/>
                </a:moveTo>
                <a:lnTo>
                  <a:pt x="17392" y="0"/>
                </a:lnTo>
                <a:cubicBezTo>
                  <a:pt x="19311" y="0"/>
                  <a:pt x="20134" y="5089"/>
                  <a:pt x="20134" y="11054"/>
                </a:cubicBezTo>
                <a:cubicBezTo>
                  <a:pt x="20134" y="17019"/>
                  <a:pt x="19311" y="21600"/>
                  <a:pt x="17392" y="21600"/>
                </a:cubicBezTo>
                <a:lnTo>
                  <a:pt x="2742" y="21600"/>
                </a:lnTo>
                <a:cubicBezTo>
                  <a:pt x="823" y="21600"/>
                  <a:pt x="0" y="17527"/>
                  <a:pt x="0" y="11562"/>
                </a:cubicBezTo>
                <a:cubicBezTo>
                  <a:pt x="0" y="5597"/>
                  <a:pt x="823" y="0"/>
                  <a:pt x="2742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zh-CN" altLang="en-US" sz="2600" b="1" spc="300" dirty="0">
                <a:solidFill>
                  <a:srgbClr val="3D589F"/>
                </a:solidFill>
                <a:latin typeface="微软雅黑" panose="020B0503020204020204" charset="-122"/>
                <a:ea typeface="微软雅黑" panose="020B0503020204020204" charset="-122"/>
              </a:rPr>
              <a:t>高中语文 选择性必修  下册</a:t>
            </a:r>
            <a:r>
              <a:rPr kumimoji="1" lang="en-US" altLang="zh-CN" sz="2600" b="1" spc="300" dirty="0">
                <a:solidFill>
                  <a:srgbClr val="3D589F"/>
                </a:solidFill>
                <a:latin typeface="微软雅黑" panose="020B0503020204020204" charset="-122"/>
                <a:ea typeface="微软雅黑" panose="020B0503020204020204" charset="-122"/>
              </a:rPr>
              <a:t> RJ</a:t>
            </a:r>
            <a:endParaRPr kumimoji="1" lang="en-US" altLang="zh-CN" sz="2600" b="1" spc="300" dirty="0">
              <a:solidFill>
                <a:srgbClr val="3D589F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9"/>
          <p:cNvSpPr txBox="1"/>
          <p:nvPr/>
        </p:nvSpPr>
        <p:spPr>
          <a:xfrm>
            <a:off x="839470" y="1483995"/>
            <a:ext cx="10212705" cy="323405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ct val="150000"/>
              </a:lnSpc>
            </a:pPr>
            <a:r>
              <a:rPr lang="en-US" altLang="zh-CN"/>
              <a:t>2.</a:t>
            </a:r>
            <a:r>
              <a:rPr lang="zh-CN" altLang="en-US"/>
              <a:t>文中画横线的句子有语病</a:t>
            </a:r>
            <a:r>
              <a:rPr lang="en-US" altLang="zh-CN"/>
              <a:t>，</a:t>
            </a:r>
            <a:r>
              <a:rPr lang="zh-CN" altLang="en-US"/>
              <a:t>请进行修改</a:t>
            </a:r>
            <a:r>
              <a:rPr lang="en-US" altLang="zh-CN"/>
              <a:t>，</a:t>
            </a:r>
            <a:r>
              <a:rPr lang="zh-CN" altLang="en-US"/>
              <a:t>使语言表达准确流畅。可少量增删词语</a:t>
            </a:r>
            <a:r>
              <a:rPr lang="en-US" altLang="zh-CN"/>
              <a:t>，</a:t>
            </a:r>
            <a:r>
              <a:rPr lang="zh-CN" altLang="en-US"/>
              <a:t>不得改变原意。</a:t>
            </a:r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9842500" y="124460"/>
            <a:ext cx="1997710" cy="575945"/>
          </a:xfrm>
          <a:prstGeom prst="rect">
            <a:avLst/>
          </a:prstGeom>
          <a:solidFill>
            <a:srgbClr val="3D589F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3D589F"/>
              </a:solidFill>
              <a:uFillTx/>
            </a:endParaRPr>
          </a:p>
        </p:txBody>
      </p:sp>
      <p:pic>
        <p:nvPicPr>
          <p:cNvPr id="13" name="图片 12" descr="未标题-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44760" y="-78105"/>
            <a:ext cx="1695450" cy="906145"/>
          </a:xfrm>
          <a:prstGeom prst="rect">
            <a:avLst/>
          </a:prstGeom>
        </p:spPr>
      </p:pic>
      <p:grpSp>
        <p:nvGrpSpPr>
          <p:cNvPr id="15" name="组合 14"/>
          <p:cNvGrpSpPr/>
          <p:nvPr/>
        </p:nvGrpSpPr>
        <p:grpSpPr>
          <a:xfrm>
            <a:off x="772160" y="843915"/>
            <a:ext cx="3568065" cy="548005"/>
            <a:chOff x="1216" y="1668"/>
            <a:chExt cx="5619" cy="863"/>
          </a:xfrm>
        </p:grpSpPr>
        <p:sp>
          <p:nvSpPr>
            <p:cNvPr id="9" name="文本框 8"/>
            <p:cNvSpPr txBox="1"/>
            <p:nvPr/>
          </p:nvSpPr>
          <p:spPr>
            <a:xfrm>
              <a:off x="2182" y="1791"/>
              <a:ext cx="4653" cy="7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>
                  <a:solidFill>
                    <a:srgbClr val="3D589F"/>
                  </a:solidFill>
                </a:rPr>
                <a:t>刷素养</a:t>
              </a:r>
              <a:endParaRPr lang="zh-CN" altLang="en-US" sz="2400">
                <a:solidFill>
                  <a:srgbClr val="3D589F"/>
                </a:solidFill>
              </a:endParaRPr>
            </a:p>
          </p:txBody>
        </p:sp>
        <p:pic>
          <p:nvPicPr>
            <p:cNvPr id="14" name="图片 13" descr="模板图标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216" y="1668"/>
              <a:ext cx="869" cy="863"/>
            </a:xfrm>
            <a:prstGeom prst="rect">
              <a:avLst/>
            </a:prstGeom>
          </p:spPr>
        </p:pic>
      </p:grpSp>
      <p:sp>
        <p:nvSpPr>
          <p:cNvPr id="21" name="文本框 20"/>
          <p:cNvSpPr txBox="1"/>
          <p:nvPr/>
        </p:nvSpPr>
        <p:spPr>
          <a:xfrm>
            <a:off x="591820" y="4077335"/>
            <a:ext cx="10185400" cy="31686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pPr algn="l">
              <a:buClrTx/>
              <a:buSzTx/>
              <a:buFontTx/>
            </a:pPr>
            <a:r>
              <a:rPr lang="zh-CN" altLang="en-US" dirty="0">
                <a:solidFill>
                  <a:srgbClr val="0070C0"/>
                </a:solidFill>
                <a:uFill>
                  <a:solidFill>
                    <a:schemeClr val="bg1"/>
                  </a:solidFill>
                </a:uFill>
              </a:rPr>
              <a:t>【答案】柳永也许是第一次将笔端伸向平民妇女的内心世界</a:t>
            </a:r>
            <a:r>
              <a:rPr lang="en-US" altLang="zh-CN" dirty="0">
                <a:solidFill>
                  <a:srgbClr val="0070C0"/>
                </a:solidFill>
                <a:uFill>
                  <a:solidFill>
                    <a:schemeClr val="bg1"/>
                  </a:solidFill>
                </a:uFill>
              </a:rPr>
              <a:t>，</a:t>
            </a:r>
            <a:r>
              <a:rPr lang="zh-CN" altLang="en-US" dirty="0">
                <a:solidFill>
                  <a:srgbClr val="0070C0"/>
                </a:solidFill>
                <a:uFill>
                  <a:solidFill>
                    <a:schemeClr val="bg1"/>
                  </a:solidFill>
                </a:uFill>
              </a:rPr>
              <a:t>为她们诉说心中的苦闷幽怨。</a:t>
            </a:r>
            <a:endParaRPr lang="zh-CN" altLang="en-US" dirty="0">
              <a:solidFill>
                <a:srgbClr val="0070C0"/>
              </a:solidFill>
              <a:uFill>
                <a:solidFill>
                  <a:schemeClr val="bg1"/>
                </a:solidFill>
              </a:uFill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591820" y="2564765"/>
            <a:ext cx="10185400" cy="31686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pPr algn="l">
              <a:buClrTx/>
              <a:buSzTx/>
              <a:buFontTx/>
            </a:pPr>
            <a:r>
              <a:rPr lang="zh-CN" altLang="en-US"/>
              <a:t>【</a:t>
            </a:r>
            <a:r>
              <a:rPr altLang="zh-CN" dirty="0"/>
              <a:t>解析】</a:t>
            </a:r>
            <a:r>
              <a:rPr lang="zh-CN" altLang="en-US" dirty="0"/>
              <a:t>本题考查辨析并修改病句的能力。文中画横线的句子有两处语病</a:t>
            </a:r>
            <a:r>
              <a:rPr lang="en-US" altLang="zh-CN" dirty="0"/>
              <a:t>:</a:t>
            </a:r>
            <a:r>
              <a:rPr lang="zh-CN" altLang="en-US" dirty="0"/>
              <a:t>一是语序不当</a:t>
            </a:r>
            <a:r>
              <a:rPr lang="en-US" altLang="zh-CN" dirty="0"/>
              <a:t>，</a:t>
            </a:r>
            <a:r>
              <a:rPr lang="en-US" altLang="zh-CN" dirty="0"/>
              <a:t>“</a:t>
            </a:r>
            <a:r>
              <a:rPr lang="zh-CN" altLang="en-US" dirty="0"/>
              <a:t>第一次</a:t>
            </a:r>
            <a:r>
              <a:rPr lang="en-US" altLang="zh-CN" dirty="0"/>
              <a:t>”</a:t>
            </a:r>
            <a:r>
              <a:rPr lang="zh-CN" altLang="en-US" dirty="0"/>
              <a:t>应放在</a:t>
            </a:r>
            <a:r>
              <a:rPr lang="en-US" altLang="zh-CN" dirty="0"/>
              <a:t>“</a:t>
            </a:r>
            <a:r>
              <a:rPr lang="zh-CN" altLang="en-US" dirty="0"/>
              <a:t>也许是</a:t>
            </a:r>
            <a:r>
              <a:rPr lang="en-US" altLang="zh-CN" dirty="0"/>
              <a:t>”</a:t>
            </a:r>
            <a:r>
              <a:rPr lang="zh-CN" altLang="en-US" dirty="0"/>
              <a:t>的后面</a:t>
            </a:r>
            <a:r>
              <a:rPr lang="en-US" altLang="zh-CN" dirty="0"/>
              <a:t>;</a:t>
            </a:r>
            <a:r>
              <a:rPr lang="zh-CN" altLang="en-US" dirty="0"/>
              <a:t>二是成分残缺</a:t>
            </a:r>
            <a:r>
              <a:rPr lang="en-US" altLang="zh-CN" dirty="0"/>
              <a:t>，</a:t>
            </a:r>
            <a:r>
              <a:rPr lang="zh-CN" altLang="en-US" dirty="0"/>
              <a:t>应在</a:t>
            </a:r>
            <a:r>
              <a:rPr lang="en-US" altLang="zh-CN" dirty="0"/>
              <a:t>“</a:t>
            </a:r>
            <a:r>
              <a:rPr lang="zh-CN" altLang="en-US" dirty="0"/>
              <a:t>她们</a:t>
            </a:r>
            <a:r>
              <a:rPr lang="en-US" altLang="zh-CN" dirty="0"/>
              <a:t>”</a:t>
            </a:r>
            <a:r>
              <a:rPr lang="zh-CN" altLang="en-US" dirty="0"/>
              <a:t>前加介词</a:t>
            </a:r>
            <a:r>
              <a:rPr lang="en-US" altLang="zh-CN" dirty="0"/>
              <a:t>“</a:t>
            </a:r>
            <a:r>
              <a:rPr lang="zh-CN" altLang="en-US" dirty="0"/>
              <a:t>为</a:t>
            </a:r>
            <a:r>
              <a:rPr lang="en-US" altLang="zh-CN" dirty="0"/>
              <a:t>”</a:t>
            </a:r>
            <a:r>
              <a:rPr lang="zh-CN" altLang="en-US" dirty="0"/>
              <a:t>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1" grpId="1"/>
      <p:bldP spid="2" grpId="0"/>
      <p:bldP spid="2" grpId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9"/>
          <p:cNvSpPr txBox="1"/>
          <p:nvPr/>
        </p:nvSpPr>
        <p:spPr>
          <a:xfrm>
            <a:off x="839470" y="1483995"/>
            <a:ext cx="10212705" cy="323405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ct val="150000"/>
              </a:lnSpc>
            </a:pPr>
            <a:r>
              <a:rPr lang="en-US" altLang="zh-CN"/>
              <a:t>3.</a:t>
            </a:r>
            <a:r>
              <a:rPr lang="zh-CN" altLang="en-US"/>
              <a:t>宋代是词的鼎盛时期</a:t>
            </a:r>
            <a:r>
              <a:rPr lang="en-US" altLang="zh-CN"/>
              <a:t>，</a:t>
            </a:r>
            <a:r>
              <a:rPr lang="zh-CN" altLang="en-US"/>
              <a:t>名家辈出</a:t>
            </a:r>
            <a:r>
              <a:rPr lang="en-US" altLang="zh-CN"/>
              <a:t>，</a:t>
            </a:r>
            <a:r>
              <a:rPr lang="zh-CN" altLang="en-US"/>
              <a:t>风格各异。请以词人柳永为描述对象</a:t>
            </a:r>
            <a:r>
              <a:rPr lang="en-US" altLang="zh-CN"/>
              <a:t>，</a:t>
            </a:r>
            <a:r>
              <a:rPr lang="zh-CN" altLang="en-US"/>
              <a:t>写一段话。要求</a:t>
            </a:r>
            <a:r>
              <a:rPr lang="en-US" altLang="zh-CN"/>
              <a:t>:</a:t>
            </a:r>
            <a:r>
              <a:rPr lang="en-US" altLang="en-US"/>
              <a:t>①</a:t>
            </a:r>
            <a:r>
              <a:rPr lang="zh-CN" altLang="en-US"/>
              <a:t>结合其词作内容</a:t>
            </a:r>
            <a:r>
              <a:rPr lang="en-US" altLang="zh-CN"/>
              <a:t>;</a:t>
            </a:r>
            <a:r>
              <a:rPr lang="en-US" altLang="en-US"/>
              <a:t>②</a:t>
            </a:r>
            <a:r>
              <a:rPr lang="zh-CN" altLang="en-US"/>
              <a:t>至少运用一种修辞手法</a:t>
            </a:r>
            <a:r>
              <a:rPr lang="en-US" altLang="zh-CN"/>
              <a:t>;</a:t>
            </a:r>
            <a:r>
              <a:rPr lang="en-US" altLang="en-US"/>
              <a:t>③</a:t>
            </a:r>
            <a:r>
              <a:rPr lang="zh-CN" altLang="en-US"/>
              <a:t>表达对词人或词作的评价</a:t>
            </a:r>
            <a:r>
              <a:rPr lang="en-US" altLang="zh-CN"/>
              <a:t>;</a:t>
            </a:r>
            <a:r>
              <a:rPr lang="en-US" altLang="en-US"/>
              <a:t>④</a:t>
            </a:r>
            <a:r>
              <a:rPr lang="zh-CN" altLang="en-US"/>
              <a:t>不少于</a:t>
            </a:r>
            <a:r>
              <a:rPr lang="en-US" altLang="zh-CN"/>
              <a:t>100</a:t>
            </a:r>
            <a:r>
              <a:rPr lang="zh-CN" altLang="en-US"/>
              <a:t>个字。</a:t>
            </a:r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9842500" y="124460"/>
            <a:ext cx="1997710" cy="575945"/>
          </a:xfrm>
          <a:prstGeom prst="rect">
            <a:avLst/>
          </a:prstGeom>
          <a:solidFill>
            <a:srgbClr val="3D589F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3D589F"/>
              </a:solidFill>
              <a:uFillTx/>
            </a:endParaRPr>
          </a:p>
        </p:txBody>
      </p:sp>
      <p:pic>
        <p:nvPicPr>
          <p:cNvPr id="13" name="图片 12" descr="未标题-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44760" y="-78105"/>
            <a:ext cx="1695450" cy="906145"/>
          </a:xfrm>
          <a:prstGeom prst="rect">
            <a:avLst/>
          </a:prstGeom>
        </p:spPr>
      </p:pic>
      <p:grpSp>
        <p:nvGrpSpPr>
          <p:cNvPr id="15" name="组合 14"/>
          <p:cNvGrpSpPr/>
          <p:nvPr/>
        </p:nvGrpSpPr>
        <p:grpSpPr>
          <a:xfrm>
            <a:off x="772160" y="843915"/>
            <a:ext cx="3568065" cy="548005"/>
            <a:chOff x="1216" y="1668"/>
            <a:chExt cx="5619" cy="863"/>
          </a:xfrm>
        </p:grpSpPr>
        <p:sp>
          <p:nvSpPr>
            <p:cNvPr id="9" name="文本框 8"/>
            <p:cNvSpPr txBox="1"/>
            <p:nvPr/>
          </p:nvSpPr>
          <p:spPr>
            <a:xfrm>
              <a:off x="2182" y="1791"/>
              <a:ext cx="4653" cy="7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>
                  <a:solidFill>
                    <a:srgbClr val="3D589F"/>
                  </a:solidFill>
                </a:rPr>
                <a:t>刷素养</a:t>
              </a:r>
              <a:endParaRPr lang="zh-CN" altLang="en-US" sz="2400">
                <a:solidFill>
                  <a:srgbClr val="3D589F"/>
                </a:solidFill>
              </a:endParaRPr>
            </a:p>
          </p:txBody>
        </p:sp>
        <p:pic>
          <p:nvPicPr>
            <p:cNvPr id="14" name="图片 13" descr="模板图标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216" y="1668"/>
              <a:ext cx="869" cy="863"/>
            </a:xfrm>
            <a:prstGeom prst="rect">
              <a:avLst/>
            </a:prstGeom>
          </p:spPr>
        </p:pic>
      </p:grpSp>
      <p:sp>
        <p:nvSpPr>
          <p:cNvPr id="21" name="文本框 20"/>
          <p:cNvSpPr txBox="1"/>
          <p:nvPr/>
        </p:nvSpPr>
        <p:spPr>
          <a:xfrm>
            <a:off x="623570" y="4580890"/>
            <a:ext cx="10185400" cy="31686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pPr algn="l">
              <a:buClrTx/>
              <a:buSzTx/>
              <a:buFontTx/>
            </a:pPr>
            <a:r>
              <a:rPr lang="zh-CN" altLang="en-US" dirty="0">
                <a:solidFill>
                  <a:srgbClr val="0070C0"/>
                </a:solidFill>
                <a:uFill>
                  <a:solidFill>
                    <a:schemeClr val="bg1"/>
                  </a:solidFill>
                </a:uFill>
              </a:rPr>
              <a:t>【答案】</a:t>
            </a:r>
            <a:r>
              <a:rPr lang="zh-CN" altLang="en-US" u="sng" dirty="0">
                <a:solidFill>
                  <a:srgbClr val="0070C0"/>
                </a:solidFill>
                <a:uFill>
                  <a:solidFill>
                    <a:schemeClr val="bg1"/>
                  </a:solidFill>
                </a:uFill>
              </a:rPr>
              <a:t>柳永</a:t>
            </a:r>
            <a:r>
              <a:rPr lang="en-US" altLang="zh-CN" u="sng" dirty="0">
                <a:solidFill>
                  <a:srgbClr val="0070C0"/>
                </a:solidFill>
                <a:uFill>
                  <a:solidFill>
                    <a:schemeClr val="bg1"/>
                  </a:solidFill>
                </a:uFill>
              </a:rPr>
              <a:t>，</a:t>
            </a:r>
            <a:r>
              <a:rPr lang="zh-CN" altLang="en-US" u="sng" dirty="0">
                <a:solidFill>
                  <a:srgbClr val="0070C0"/>
                </a:solidFill>
                <a:uFill>
                  <a:solidFill>
                    <a:schemeClr val="bg1"/>
                  </a:solidFill>
                </a:uFill>
              </a:rPr>
              <a:t>仕途抛弃了他</a:t>
            </a:r>
            <a:r>
              <a:rPr lang="en-US" altLang="zh-CN" u="sng" dirty="0">
                <a:solidFill>
                  <a:srgbClr val="0070C0"/>
                </a:solidFill>
                <a:uFill>
                  <a:solidFill>
                    <a:schemeClr val="bg1"/>
                  </a:solidFill>
                </a:uFill>
              </a:rPr>
              <a:t>，</a:t>
            </a:r>
            <a:r>
              <a:rPr lang="zh-CN" altLang="en-US" u="sng" dirty="0">
                <a:solidFill>
                  <a:srgbClr val="0070C0"/>
                </a:solidFill>
                <a:uFill>
                  <a:solidFill>
                    <a:schemeClr val="bg1"/>
                  </a:solidFill>
                </a:uFill>
              </a:rPr>
              <a:t>他也抛弃了仕途。他的生活</a:t>
            </a:r>
            <a:r>
              <a:rPr lang="en-US" altLang="zh-CN" u="sng" dirty="0">
                <a:solidFill>
                  <a:srgbClr val="0070C0"/>
                </a:solidFill>
                <a:uFill>
                  <a:solidFill>
                    <a:schemeClr val="bg1"/>
                  </a:solidFill>
                </a:uFill>
              </a:rPr>
              <a:t>，</a:t>
            </a:r>
            <a:r>
              <a:rPr lang="zh-CN" altLang="en-US" u="sng" dirty="0">
                <a:solidFill>
                  <a:srgbClr val="0070C0"/>
                </a:solidFill>
                <a:uFill>
                  <a:solidFill>
                    <a:schemeClr val="bg1"/>
                  </a:solidFill>
                </a:uFill>
              </a:rPr>
              <a:t>在偎红倚翠中</a:t>
            </a:r>
            <a:r>
              <a:rPr lang="en-US" altLang="zh-CN" u="sng" dirty="0">
                <a:solidFill>
                  <a:srgbClr val="0070C0"/>
                </a:solidFill>
                <a:uFill>
                  <a:solidFill>
                    <a:schemeClr val="bg1"/>
                  </a:solidFill>
                </a:uFill>
              </a:rPr>
              <a:t>;</a:t>
            </a:r>
            <a:r>
              <a:rPr lang="zh-CN" altLang="en-US" u="sng" dirty="0">
                <a:solidFill>
                  <a:srgbClr val="0070C0"/>
                </a:solidFill>
                <a:uFill>
                  <a:solidFill>
                    <a:schemeClr val="bg1"/>
                  </a:solidFill>
                </a:uFill>
              </a:rPr>
              <a:t>他的乐趣</a:t>
            </a:r>
            <a:r>
              <a:rPr lang="en-US" altLang="zh-CN" u="sng" dirty="0">
                <a:solidFill>
                  <a:srgbClr val="0070C0"/>
                </a:solidFill>
                <a:uFill>
                  <a:solidFill>
                    <a:schemeClr val="bg1"/>
                  </a:solidFill>
                </a:uFill>
              </a:rPr>
              <a:t>，</a:t>
            </a:r>
            <a:r>
              <a:rPr lang="zh-CN" altLang="en-US" u="sng" dirty="0">
                <a:solidFill>
                  <a:srgbClr val="0070C0"/>
                </a:solidFill>
                <a:uFill>
                  <a:solidFill>
                    <a:schemeClr val="bg1"/>
                  </a:solidFill>
                </a:uFill>
              </a:rPr>
              <a:t>在浅斟低唱里。他的笔</a:t>
            </a:r>
            <a:r>
              <a:rPr lang="en-US" altLang="zh-CN" u="sng" dirty="0">
                <a:solidFill>
                  <a:srgbClr val="0070C0"/>
                </a:solidFill>
                <a:uFill>
                  <a:solidFill>
                    <a:schemeClr val="bg1"/>
                  </a:solidFill>
                </a:uFill>
              </a:rPr>
              <a:t>，</a:t>
            </a:r>
            <a:r>
              <a:rPr lang="zh-CN" altLang="en-US" u="sng" dirty="0">
                <a:solidFill>
                  <a:srgbClr val="0070C0"/>
                </a:solidFill>
                <a:uFill>
                  <a:solidFill>
                    <a:schemeClr val="bg1"/>
                  </a:solidFill>
                </a:uFill>
              </a:rPr>
              <a:t>尽写街头巷陌的笙箫歌舞</a:t>
            </a:r>
            <a:r>
              <a:rPr lang="en-US" altLang="zh-CN" u="sng" dirty="0">
                <a:solidFill>
                  <a:srgbClr val="0070C0"/>
                </a:solidFill>
                <a:uFill>
                  <a:solidFill>
                    <a:schemeClr val="bg1"/>
                  </a:solidFill>
                </a:uFill>
              </a:rPr>
              <a:t>;</a:t>
            </a:r>
            <a:r>
              <a:rPr lang="zh-CN" altLang="en-US" u="sng" dirty="0">
                <a:solidFill>
                  <a:srgbClr val="0070C0"/>
                </a:solidFill>
                <a:uFill>
                  <a:solidFill>
                    <a:schemeClr val="bg1"/>
                  </a:solidFill>
                </a:uFill>
              </a:rPr>
              <a:t>他的歌</a:t>
            </a:r>
            <a:r>
              <a:rPr lang="en-US" altLang="zh-CN" u="sng" dirty="0">
                <a:solidFill>
                  <a:srgbClr val="0070C0"/>
                </a:solidFill>
                <a:uFill>
                  <a:solidFill>
                    <a:schemeClr val="bg1"/>
                  </a:solidFill>
                </a:uFill>
              </a:rPr>
              <a:t>，</a:t>
            </a:r>
            <a:r>
              <a:rPr lang="zh-CN" altLang="en-US" u="sng" dirty="0">
                <a:solidFill>
                  <a:srgbClr val="0070C0"/>
                </a:solidFill>
                <a:uFill>
                  <a:solidFill>
                    <a:schemeClr val="bg1"/>
                  </a:solidFill>
                </a:uFill>
              </a:rPr>
              <a:t>唱出对长亭晩的哀情</a:t>
            </a:r>
            <a:r>
              <a:rPr lang="en-US" altLang="zh-CN" u="sng" dirty="0">
                <a:solidFill>
                  <a:srgbClr val="0070C0"/>
                </a:solidFill>
                <a:uFill>
                  <a:solidFill>
                    <a:schemeClr val="bg1"/>
                  </a:solidFill>
                </a:uFill>
              </a:rPr>
              <a:t>;</a:t>
            </a:r>
            <a:r>
              <a:rPr lang="zh-CN" altLang="en-US" u="sng" dirty="0">
                <a:solidFill>
                  <a:srgbClr val="0070C0"/>
                </a:solidFill>
                <a:uFill>
                  <a:solidFill>
                    <a:schemeClr val="bg1"/>
                  </a:solidFill>
                </a:uFill>
              </a:rPr>
              <a:t>他的词</a:t>
            </a:r>
            <a:r>
              <a:rPr lang="en-US" altLang="zh-CN" u="sng" dirty="0">
                <a:solidFill>
                  <a:srgbClr val="0070C0"/>
                </a:solidFill>
                <a:uFill>
                  <a:solidFill>
                    <a:schemeClr val="bg1"/>
                  </a:solidFill>
                </a:uFill>
              </a:rPr>
              <a:t>，</a:t>
            </a:r>
            <a:r>
              <a:rPr lang="zh-CN" altLang="en-US" u="sng" dirty="0">
                <a:solidFill>
                  <a:srgbClr val="0070C0"/>
                </a:solidFill>
                <a:uFill>
                  <a:solidFill>
                    <a:schemeClr val="bg1"/>
                  </a:solidFill>
                </a:uFill>
              </a:rPr>
              <a:t>溢出的是青春娇女感伤的泪水</a:t>
            </a:r>
            <a:r>
              <a:rPr lang="en-US" altLang="zh-CN" u="sng" dirty="0">
                <a:solidFill>
                  <a:srgbClr val="0070C0"/>
                </a:solidFill>
                <a:uFill>
                  <a:solidFill>
                    <a:schemeClr val="bg1"/>
                  </a:solidFill>
                </a:uFill>
              </a:rPr>
              <a:t>;</a:t>
            </a:r>
            <a:r>
              <a:rPr lang="zh-CN" altLang="en-US" u="sng" dirty="0">
                <a:solidFill>
                  <a:srgbClr val="0070C0"/>
                </a:solidFill>
                <a:uFill>
                  <a:solidFill>
                    <a:schemeClr val="bg1"/>
                  </a:solidFill>
                </a:uFill>
              </a:rPr>
              <a:t>他的心</a:t>
            </a:r>
            <a:r>
              <a:rPr lang="en-US" altLang="zh-CN" u="sng" dirty="0">
                <a:solidFill>
                  <a:srgbClr val="0070C0"/>
                </a:solidFill>
                <a:uFill>
                  <a:solidFill>
                    <a:schemeClr val="bg1"/>
                  </a:solidFill>
                </a:uFill>
              </a:rPr>
              <a:t>，</a:t>
            </a:r>
            <a:r>
              <a:rPr lang="zh-CN" altLang="en-US" u="sng" dirty="0">
                <a:solidFill>
                  <a:srgbClr val="0070C0"/>
                </a:solidFill>
                <a:uFill>
                  <a:solidFill>
                    <a:schemeClr val="bg1"/>
                  </a:solidFill>
                </a:uFill>
              </a:rPr>
              <a:t>饱含的是对生活的挚爱柔情。</a:t>
            </a:r>
            <a:endParaRPr lang="zh-CN" altLang="en-US" u="sng" dirty="0">
              <a:solidFill>
                <a:srgbClr val="0070C0"/>
              </a:solidFill>
              <a:uFill>
                <a:solidFill>
                  <a:schemeClr val="bg1"/>
                </a:solidFill>
              </a:uFill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623570" y="2636520"/>
            <a:ext cx="10185400" cy="31686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pPr algn="l">
              <a:buClrTx/>
              <a:buSzTx/>
              <a:buFontTx/>
            </a:pPr>
            <a:r>
              <a:rPr lang="zh-CN" altLang="en-US"/>
              <a:t>【</a:t>
            </a:r>
            <a:r>
              <a:rPr altLang="zh-CN" dirty="0"/>
              <a:t>解析】</a:t>
            </a:r>
            <a:r>
              <a:rPr lang="zh-CN" altLang="en-US" dirty="0"/>
              <a:t>本题考查语言表达鲜明、生动的能力。以</a:t>
            </a:r>
            <a:r>
              <a:rPr lang="en-US" altLang="zh-CN" dirty="0"/>
              <a:t>“</a:t>
            </a:r>
            <a:r>
              <a:rPr lang="zh-CN" altLang="en-US" dirty="0"/>
              <a:t>柳永</a:t>
            </a:r>
            <a:r>
              <a:rPr lang="en-US" altLang="zh-CN" dirty="0"/>
              <a:t>”</a:t>
            </a:r>
            <a:r>
              <a:rPr lang="zh-CN" altLang="en-US" dirty="0"/>
              <a:t>为对象写一段文字</a:t>
            </a:r>
            <a:r>
              <a:rPr lang="en-US" altLang="zh-CN" dirty="0"/>
              <a:t>，</a:t>
            </a:r>
            <a:r>
              <a:rPr lang="zh-CN" altLang="en-US" dirty="0"/>
              <a:t>应该根据词人的人生经历、精神品质、作品内容、创作风格等</a:t>
            </a:r>
            <a:r>
              <a:rPr lang="en-US" altLang="zh-CN" dirty="0"/>
              <a:t>，</a:t>
            </a:r>
            <a:r>
              <a:rPr lang="zh-CN" altLang="en-US" dirty="0"/>
              <a:t>运用恰当的修辞手法</a:t>
            </a:r>
            <a:r>
              <a:rPr lang="en-US" altLang="zh-CN" dirty="0"/>
              <a:t>，</a:t>
            </a:r>
            <a:r>
              <a:rPr lang="zh-CN" altLang="en-US" dirty="0"/>
              <a:t>对其人物形象或者作品进行评价。注意本题要求至少运用一种修辞手法</a:t>
            </a:r>
            <a:r>
              <a:rPr lang="en-US" altLang="zh-CN" dirty="0"/>
              <a:t>，</a:t>
            </a:r>
            <a:r>
              <a:rPr lang="zh-CN" altLang="en-US" dirty="0"/>
              <a:t>可以运用比喻、拟人、借代、引用等常见修辞手法。</a:t>
            </a:r>
            <a:r>
              <a:rPr lang="en-US" altLang="zh-CN" dirty="0"/>
              <a:t>“</a:t>
            </a:r>
            <a:r>
              <a:rPr lang="zh-CN" altLang="en-US" dirty="0"/>
              <a:t>表达对词人或词作的评价</a:t>
            </a:r>
            <a:r>
              <a:rPr lang="en-US" altLang="zh-CN" dirty="0"/>
              <a:t>”，</a:t>
            </a:r>
            <a:r>
              <a:rPr lang="zh-CN" altLang="en-US" dirty="0"/>
              <a:t>可根据自己所学的《雨霖铃》《望海潮》等作品对其作品进行评价</a:t>
            </a:r>
            <a:r>
              <a:rPr lang="en-US" altLang="zh-CN" dirty="0"/>
              <a:t>;</a:t>
            </a:r>
            <a:r>
              <a:rPr lang="zh-CN" altLang="en-US" dirty="0"/>
              <a:t>若对词人进行评价</a:t>
            </a:r>
            <a:r>
              <a:rPr lang="en-US" altLang="zh-CN" dirty="0"/>
              <a:t>，</a:t>
            </a:r>
            <a:r>
              <a:rPr lang="zh-CN" altLang="en-US" dirty="0"/>
              <a:t>要联系日常积累的有关柳永的知识进行评价</a:t>
            </a:r>
            <a:r>
              <a:rPr lang="en-US" altLang="zh-CN" dirty="0"/>
              <a:t>，</a:t>
            </a:r>
            <a:r>
              <a:rPr lang="zh-CN" altLang="en-US" dirty="0"/>
              <a:t>做到恰当准确</a:t>
            </a:r>
            <a:r>
              <a:rPr lang="en-US" altLang="zh-CN" dirty="0"/>
              <a:t>，</a:t>
            </a:r>
            <a:r>
              <a:rPr lang="zh-CN" altLang="en-US" dirty="0"/>
              <a:t>符合人物实际。最后要满足字数要求。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1" grpId="1"/>
      <p:bldP spid="2" grpId="0"/>
      <p:bldP spid="2" grpId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9"/>
          <p:cNvSpPr txBox="1"/>
          <p:nvPr/>
        </p:nvSpPr>
        <p:spPr>
          <a:xfrm>
            <a:off x="839470" y="1340485"/>
            <a:ext cx="10287635" cy="323405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ct val="150000"/>
              </a:lnSpc>
            </a:pPr>
            <a:r>
              <a:rPr lang="en-US" altLang="zh-CN" sz="1600"/>
              <a:t>(</a:t>
            </a:r>
            <a:r>
              <a:rPr lang="zh-CN" altLang="en-US" sz="1600"/>
              <a:t>二</a:t>
            </a:r>
            <a:r>
              <a:rPr lang="en-US" altLang="zh-CN" sz="1600"/>
              <a:t>)</a:t>
            </a:r>
            <a:r>
              <a:rPr lang="zh-CN" altLang="en-US" sz="1600"/>
              <a:t>语言文字运用</a:t>
            </a:r>
            <a:r>
              <a:rPr lang="en-US" altLang="en-US" sz="1600"/>
              <a:t>Ⅱ</a:t>
            </a:r>
            <a:endParaRPr lang="en-US" altLang="en-US" sz="1600"/>
          </a:p>
          <a:p>
            <a:pPr>
              <a:lnSpc>
                <a:spcPct val="150000"/>
              </a:lnSpc>
            </a:pPr>
            <a:r>
              <a:rPr lang="zh-CN" altLang="en-US" sz="1600"/>
              <a:t>阅读下面的文字</a:t>
            </a:r>
            <a:r>
              <a:rPr lang="en-US" altLang="zh-CN" sz="1600"/>
              <a:t>，</a:t>
            </a:r>
            <a:r>
              <a:rPr lang="zh-CN" altLang="en-US" sz="1600"/>
              <a:t>完成</a:t>
            </a:r>
            <a:r>
              <a:rPr lang="en-US" altLang="zh-CN" sz="1600"/>
              <a:t>4~5</a:t>
            </a:r>
            <a:r>
              <a:rPr lang="zh-CN" altLang="en-US" sz="1600"/>
              <a:t>题。</a:t>
            </a:r>
            <a:endParaRPr lang="zh-CN" altLang="en-US" sz="1600"/>
          </a:p>
          <a:p>
            <a:pPr>
              <a:lnSpc>
                <a:spcPct val="150000"/>
              </a:lnSpc>
            </a:pPr>
            <a:r>
              <a:rPr lang="en-US" altLang="zh-CN" sz="1600"/>
              <a:t>    </a:t>
            </a:r>
            <a:r>
              <a:rPr lang="zh-CN" altLang="en-US" sz="1600"/>
              <a:t>意象赖以存在的要素是物象。物象是客观的</a:t>
            </a:r>
            <a:r>
              <a:rPr lang="en-US" altLang="zh-CN" sz="1600"/>
              <a:t>，</a:t>
            </a:r>
            <a:r>
              <a:rPr lang="zh-CN" altLang="en-US" sz="1600"/>
              <a:t>它不依赖人的存在而存在</a:t>
            </a:r>
            <a:r>
              <a:rPr lang="en-US" altLang="zh-CN" sz="1600"/>
              <a:t>，</a:t>
            </a:r>
            <a:r>
              <a:rPr lang="zh-CN" altLang="en-US" sz="1600"/>
              <a:t>也不因人的喜怒哀乐而发生变化。但是物象一旦进入诗人的构思</a:t>
            </a:r>
            <a:r>
              <a:rPr lang="en-US" altLang="zh-CN" sz="1600"/>
              <a:t>，</a:t>
            </a:r>
            <a:r>
              <a:rPr lang="zh-CN" altLang="en-US" sz="1600"/>
              <a:t>就要受到两方面的加工</a:t>
            </a:r>
            <a:r>
              <a:rPr lang="en-US" altLang="zh-CN" sz="1600"/>
              <a:t>:</a:t>
            </a:r>
            <a:r>
              <a:rPr lang="zh-CN" altLang="en-US" sz="1600"/>
              <a:t>一方面</a:t>
            </a:r>
            <a:r>
              <a:rPr lang="en-US" altLang="zh-CN" sz="1600"/>
              <a:t>，</a:t>
            </a:r>
            <a:r>
              <a:rPr lang="zh-CN" altLang="en-US" sz="1600"/>
              <a:t>经过诗人审美经验的淘洗与筛选</a:t>
            </a:r>
            <a:r>
              <a:rPr lang="en-US" altLang="zh-CN" sz="1600"/>
              <a:t>，</a:t>
            </a:r>
            <a:r>
              <a:rPr lang="zh-CN" altLang="en-US" sz="1600"/>
              <a:t>以符合诗人的美学理想和美学趣味</a:t>
            </a:r>
            <a:r>
              <a:rPr lang="en-US" altLang="zh-CN" sz="1600"/>
              <a:t>;</a:t>
            </a:r>
            <a:r>
              <a:rPr lang="zh-CN" altLang="en-US" sz="1600"/>
              <a:t>另一方面</a:t>
            </a:r>
            <a:r>
              <a:rPr lang="en-US" altLang="zh-CN" sz="1600"/>
              <a:t>，</a:t>
            </a:r>
            <a:r>
              <a:rPr lang="zh-CN" altLang="en-US" sz="1600"/>
              <a:t>又经过诗人思想感情的化合与点染</a:t>
            </a:r>
            <a:r>
              <a:rPr lang="en-US" altLang="zh-CN" sz="1600"/>
              <a:t>，</a:t>
            </a:r>
            <a:r>
              <a:rPr lang="zh-CN" altLang="en-US" sz="1600"/>
              <a:t>渗入诗人的人格和情趣。经过这两方面加工的物象进入诗中才是意象。因此可以说</a:t>
            </a:r>
            <a:r>
              <a:rPr lang="en-US" altLang="zh-CN" sz="1600"/>
              <a:t>，</a:t>
            </a:r>
            <a:r>
              <a:rPr lang="zh-CN" altLang="en-US" sz="1600"/>
              <a:t>意象是借助客观物象表现出来的主观情意</a:t>
            </a:r>
            <a:r>
              <a:rPr lang="en-US" altLang="zh-CN" sz="1600"/>
              <a:t>，</a:t>
            </a:r>
            <a:r>
              <a:rPr lang="zh-CN" altLang="en-US" sz="1600"/>
              <a:t>或者</a:t>
            </a:r>
            <a:r>
              <a:rPr lang="zh-CN" altLang="en-US" sz="1600" u="sng"/>
              <a:t>　</a:t>
            </a:r>
            <a:r>
              <a:rPr lang="en-US" altLang="en-US" sz="1600" u="sng"/>
              <a:t>①</a:t>
            </a:r>
            <a:r>
              <a:rPr lang="zh-CN" altLang="en-US" sz="1600" u="sng"/>
              <a:t>　</a:t>
            </a:r>
            <a:r>
              <a:rPr lang="zh-CN" altLang="en-US" sz="1600"/>
              <a:t>。</a:t>
            </a:r>
            <a:r>
              <a:rPr lang="en-US" altLang="en-US" sz="1600"/>
              <a:t> </a:t>
            </a:r>
            <a:endParaRPr lang="en-US" altLang="en-US" sz="1600"/>
          </a:p>
          <a:p>
            <a:pPr>
              <a:lnSpc>
                <a:spcPct val="150000"/>
              </a:lnSpc>
            </a:pPr>
            <a:r>
              <a:rPr lang="en-US" altLang="zh-CN" sz="1600"/>
              <a:t>    </a:t>
            </a:r>
            <a:r>
              <a:rPr lang="zh-CN" altLang="en-US" sz="1600"/>
              <a:t>一个物象可以构成意趣各不相同的许多意象。同是由</a:t>
            </a:r>
            <a:r>
              <a:rPr lang="en-US" altLang="zh-CN" sz="1600"/>
              <a:t>“</a:t>
            </a:r>
            <a:r>
              <a:rPr lang="zh-CN" altLang="en-US" sz="1600"/>
              <a:t>云</a:t>
            </a:r>
            <a:r>
              <a:rPr lang="en-US" altLang="zh-CN" sz="1600"/>
              <a:t>”</a:t>
            </a:r>
            <a:r>
              <a:rPr lang="zh-CN" altLang="en-US" sz="1600"/>
              <a:t>所构成的意象</a:t>
            </a:r>
            <a:r>
              <a:rPr lang="en-US" altLang="zh-CN" sz="1600"/>
              <a:t>，</a:t>
            </a:r>
            <a:r>
              <a:rPr lang="zh-CN" altLang="en-US" sz="1600"/>
              <a:t>例如</a:t>
            </a:r>
            <a:r>
              <a:rPr lang="en-US" altLang="zh-CN" sz="1600"/>
              <a:t>“</a:t>
            </a:r>
            <a:r>
              <a:rPr lang="zh-CN" altLang="en-US" sz="1600"/>
              <a:t>孤云</a:t>
            </a:r>
            <a:r>
              <a:rPr lang="en-US" altLang="zh-CN" sz="1600"/>
              <a:t>”，</a:t>
            </a:r>
            <a:r>
              <a:rPr lang="zh-CN" altLang="en-US" sz="1600" u="sng"/>
              <a:t>　</a:t>
            </a:r>
            <a:r>
              <a:rPr lang="en-US" altLang="en-US" sz="1600" u="sng"/>
              <a:t>②</a:t>
            </a:r>
            <a:r>
              <a:rPr lang="zh-CN" altLang="en-US" sz="1600" u="sng"/>
              <a:t>　</a:t>
            </a:r>
            <a:r>
              <a:rPr lang="zh-CN" altLang="en-US" sz="1600"/>
              <a:t>。陶渊明《咏贫士》</a:t>
            </a:r>
            <a:r>
              <a:rPr lang="en-US" altLang="zh-CN" sz="1600"/>
              <a:t>:“</a:t>
            </a:r>
            <a:r>
              <a:rPr lang="zh-CN" altLang="en-US" sz="1600"/>
              <a:t>万族各有托</a:t>
            </a:r>
            <a:r>
              <a:rPr lang="en-US" altLang="zh-CN" sz="1600"/>
              <a:t>，</a:t>
            </a:r>
            <a:r>
              <a:rPr lang="zh-CN" altLang="en-US" sz="1600"/>
              <a:t>孤云独无依。</a:t>
            </a:r>
            <a:r>
              <a:rPr lang="en-US" altLang="zh-CN" sz="1600"/>
              <a:t>”</a:t>
            </a:r>
            <a:r>
              <a:rPr lang="zh-CN" altLang="en-US" sz="1600"/>
              <a:t>杜甫《幽人》</a:t>
            </a:r>
            <a:r>
              <a:rPr lang="en-US" altLang="zh-CN" sz="1600"/>
              <a:t>:“</a:t>
            </a:r>
            <a:r>
              <a:rPr lang="zh-CN" altLang="en-US" sz="1600"/>
              <a:t>孤云亦群游</a:t>
            </a:r>
            <a:r>
              <a:rPr lang="en-US" altLang="zh-CN" sz="1600"/>
              <a:t>，</a:t>
            </a:r>
            <a:r>
              <a:rPr lang="zh-CN" altLang="en-US" sz="1600"/>
              <a:t>神物有所归。</a:t>
            </a:r>
            <a:r>
              <a:rPr lang="en-US" altLang="zh-CN" sz="1600"/>
              <a:t>”“</a:t>
            </a:r>
            <a:r>
              <a:rPr lang="zh-CN" altLang="en-US" sz="1600"/>
              <a:t>暖云</a:t>
            </a:r>
            <a:r>
              <a:rPr lang="en-US" altLang="zh-CN" sz="1600"/>
              <a:t>”</a:t>
            </a:r>
            <a:r>
              <a:rPr lang="zh-CN" altLang="en-US" sz="1600"/>
              <a:t>则带着春天的感受。罗隐《寄渭北徐从事》</a:t>
            </a:r>
            <a:r>
              <a:rPr lang="en-US" altLang="zh-CN" sz="1600"/>
              <a:t>:“</a:t>
            </a:r>
            <a:r>
              <a:rPr lang="zh-CN" altLang="en-US" sz="1600"/>
              <a:t>暖云慵堕柳垂条</a:t>
            </a:r>
            <a:r>
              <a:rPr lang="en-US" altLang="zh-CN" sz="1600"/>
              <a:t>，</a:t>
            </a:r>
            <a:r>
              <a:rPr lang="zh-CN" altLang="en-US" sz="1600"/>
              <a:t>骢马徐郎过渭桥。</a:t>
            </a:r>
            <a:r>
              <a:rPr lang="en-US" altLang="zh-CN" sz="1600"/>
              <a:t>”“</a:t>
            </a:r>
            <a:r>
              <a:rPr lang="zh-CN" altLang="en-US" sz="1600"/>
              <a:t>停云</a:t>
            </a:r>
            <a:r>
              <a:rPr lang="en-US" altLang="zh-CN" sz="1600"/>
              <a:t>”</a:t>
            </a:r>
            <a:r>
              <a:rPr lang="zh-CN" altLang="en-US" sz="1600"/>
              <a:t>却带着对亲友的思念。陶渊明《停云》</a:t>
            </a:r>
            <a:r>
              <a:rPr lang="en-US" altLang="zh-CN" sz="1600"/>
              <a:t>:“</a:t>
            </a:r>
            <a:r>
              <a:rPr lang="zh-CN" altLang="en-US" sz="1600"/>
              <a:t>霭霭停云</a:t>
            </a:r>
            <a:r>
              <a:rPr lang="en-US" altLang="zh-CN" sz="1600"/>
              <a:t>，</a:t>
            </a:r>
            <a:r>
              <a:rPr lang="zh-CN" altLang="en-US" sz="1600"/>
              <a:t>濛濛时雨。八表同昏</a:t>
            </a:r>
            <a:r>
              <a:rPr lang="en-US" altLang="zh-CN" sz="1600"/>
              <a:t>，</a:t>
            </a:r>
            <a:r>
              <a:rPr lang="zh-CN" altLang="en-US" sz="1600"/>
              <a:t>平路伊阻。</a:t>
            </a:r>
            <a:r>
              <a:rPr lang="en-US" altLang="zh-CN" sz="1600"/>
              <a:t>”……</a:t>
            </a:r>
            <a:r>
              <a:rPr lang="zh-CN" altLang="en-US" sz="1600"/>
              <a:t>同一个物象</a:t>
            </a:r>
            <a:r>
              <a:rPr lang="en-US" altLang="zh-CN" sz="1600"/>
              <a:t>，</a:t>
            </a:r>
            <a:r>
              <a:rPr lang="zh-CN" altLang="en-US" sz="1600"/>
              <a:t>由于融入的情意不同</a:t>
            </a:r>
            <a:r>
              <a:rPr lang="en-US" altLang="zh-CN" sz="1600"/>
              <a:t>，</a:t>
            </a:r>
            <a:r>
              <a:rPr lang="zh-CN" altLang="en-US" sz="1600"/>
              <a:t>所构成的意象也就大异其趣。</a:t>
            </a:r>
            <a:r>
              <a:rPr lang="en-US" altLang="en-US" sz="1600"/>
              <a:t> </a:t>
            </a:r>
            <a:endParaRPr lang="en-US" altLang="en-US" sz="1600"/>
          </a:p>
          <a:p>
            <a:pPr>
              <a:lnSpc>
                <a:spcPct val="150000"/>
              </a:lnSpc>
            </a:pPr>
            <a:r>
              <a:rPr lang="en-US" altLang="zh-CN" sz="1600"/>
              <a:t>    </a:t>
            </a:r>
            <a:r>
              <a:rPr lang="zh-CN" altLang="en-US" sz="1600"/>
              <a:t>诗人在构成意象时</a:t>
            </a:r>
            <a:r>
              <a:rPr lang="en-US" altLang="zh-CN" sz="1600"/>
              <a:t>，</a:t>
            </a:r>
            <a:r>
              <a:rPr lang="zh-CN" altLang="en-US" sz="1600"/>
              <a:t>可以夸张物象某一方面的特点</a:t>
            </a:r>
            <a:r>
              <a:rPr lang="en-US" altLang="zh-CN" sz="1600"/>
              <a:t>，</a:t>
            </a:r>
            <a:r>
              <a:rPr lang="zh-CN" altLang="en-US" sz="1600"/>
              <a:t>以加强诗的艺术效果</a:t>
            </a:r>
            <a:r>
              <a:rPr lang="en-US" altLang="zh-CN" sz="1600"/>
              <a:t>;</a:t>
            </a:r>
            <a:r>
              <a:rPr lang="zh-CN" altLang="en-US" sz="1600"/>
              <a:t>也可以将另一物象的特点移到这一物象上来</a:t>
            </a:r>
            <a:r>
              <a:rPr lang="en-US" altLang="zh-CN" sz="1600"/>
              <a:t>;</a:t>
            </a:r>
            <a:r>
              <a:rPr lang="zh-CN" altLang="en-US" sz="1600"/>
              <a:t>还可以用某一物象为联想的起点</a:t>
            </a:r>
            <a:r>
              <a:rPr lang="en-US" altLang="zh-CN" sz="1600"/>
              <a:t>，</a:t>
            </a:r>
            <a:r>
              <a:rPr lang="zh-CN" altLang="en-US" sz="1600"/>
              <a:t>创造出世界上根本不存在的东西。总之</a:t>
            </a:r>
            <a:r>
              <a:rPr lang="en-US" altLang="zh-CN" sz="1600"/>
              <a:t>，</a:t>
            </a:r>
            <a:r>
              <a:rPr lang="zh-CN" altLang="en-US" sz="1600"/>
              <a:t>物象是意象的基础</a:t>
            </a:r>
            <a:r>
              <a:rPr lang="en-US" altLang="zh-CN" sz="1600"/>
              <a:t>，</a:t>
            </a:r>
            <a:r>
              <a:rPr lang="zh-CN" altLang="en-US" sz="1600"/>
              <a:t>而意象</a:t>
            </a:r>
            <a:r>
              <a:rPr lang="zh-CN" altLang="en-US" sz="1600" u="sng"/>
              <a:t>　</a:t>
            </a:r>
            <a:r>
              <a:rPr lang="en-US" altLang="en-US" sz="1600" u="sng"/>
              <a:t>③</a:t>
            </a:r>
            <a:r>
              <a:rPr lang="zh-CN" altLang="en-US" sz="1600" u="sng"/>
              <a:t>　</a:t>
            </a:r>
            <a:r>
              <a:rPr lang="zh-CN" altLang="en-US" sz="1600"/>
              <a:t>。从物象到意象是艺术的创造。</a:t>
            </a:r>
            <a:r>
              <a:rPr lang="en-US" altLang="en-US"/>
              <a:t> </a:t>
            </a:r>
            <a:endParaRPr lang="en-US" altLang="en-US"/>
          </a:p>
        </p:txBody>
      </p:sp>
      <p:sp>
        <p:nvSpPr>
          <p:cNvPr id="12" name="矩形 11"/>
          <p:cNvSpPr/>
          <p:nvPr/>
        </p:nvSpPr>
        <p:spPr>
          <a:xfrm>
            <a:off x="9842500" y="124460"/>
            <a:ext cx="1997710" cy="575945"/>
          </a:xfrm>
          <a:prstGeom prst="rect">
            <a:avLst/>
          </a:prstGeom>
          <a:solidFill>
            <a:srgbClr val="3D589F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3D589F"/>
              </a:solidFill>
              <a:uFillTx/>
            </a:endParaRPr>
          </a:p>
        </p:txBody>
      </p:sp>
      <p:pic>
        <p:nvPicPr>
          <p:cNvPr id="13" name="图片 12" descr="未标题-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44760" y="-78105"/>
            <a:ext cx="1695450" cy="906145"/>
          </a:xfrm>
          <a:prstGeom prst="rect">
            <a:avLst/>
          </a:prstGeom>
        </p:spPr>
      </p:pic>
      <p:grpSp>
        <p:nvGrpSpPr>
          <p:cNvPr id="15" name="组合 14"/>
          <p:cNvGrpSpPr/>
          <p:nvPr/>
        </p:nvGrpSpPr>
        <p:grpSpPr>
          <a:xfrm>
            <a:off x="772160" y="843915"/>
            <a:ext cx="3568065" cy="548005"/>
            <a:chOff x="1216" y="1668"/>
            <a:chExt cx="5619" cy="863"/>
          </a:xfrm>
        </p:grpSpPr>
        <p:sp>
          <p:nvSpPr>
            <p:cNvPr id="9" name="文本框 8"/>
            <p:cNvSpPr txBox="1"/>
            <p:nvPr/>
          </p:nvSpPr>
          <p:spPr>
            <a:xfrm>
              <a:off x="2182" y="1791"/>
              <a:ext cx="4653" cy="7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>
                  <a:solidFill>
                    <a:srgbClr val="3D589F"/>
                  </a:solidFill>
                </a:rPr>
                <a:t>刷素养</a:t>
              </a:r>
              <a:endParaRPr lang="zh-CN" altLang="en-US" sz="2400">
                <a:solidFill>
                  <a:srgbClr val="3D589F"/>
                </a:solidFill>
              </a:endParaRPr>
            </a:p>
          </p:txBody>
        </p:sp>
        <p:pic>
          <p:nvPicPr>
            <p:cNvPr id="14" name="图片 13" descr="模板图标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216" y="1668"/>
              <a:ext cx="869" cy="863"/>
            </a:xfrm>
            <a:prstGeom prst="rect">
              <a:avLst/>
            </a:prstGeom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9"/>
          <p:cNvSpPr txBox="1"/>
          <p:nvPr/>
        </p:nvSpPr>
        <p:spPr>
          <a:xfrm>
            <a:off x="839470" y="1483995"/>
            <a:ext cx="10857865" cy="80708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ct val="150000"/>
              </a:lnSpc>
            </a:pPr>
            <a:r>
              <a:rPr lang="en-US" altLang="zh-CN"/>
              <a:t>4.</a:t>
            </a:r>
            <a:r>
              <a:rPr lang="zh-CN" altLang="en-US"/>
              <a:t>请在文中横线处补写恰当的语句</a:t>
            </a:r>
            <a:r>
              <a:rPr lang="en-US" altLang="zh-CN"/>
              <a:t>，</a:t>
            </a:r>
            <a:r>
              <a:rPr lang="zh-CN" altLang="en-US"/>
              <a:t>使整段文字语意完整连贯</a:t>
            </a:r>
            <a:r>
              <a:rPr lang="en-US" altLang="zh-CN"/>
              <a:t>，</a:t>
            </a:r>
            <a:r>
              <a:rPr lang="zh-CN" altLang="en-US"/>
              <a:t>内容贴切</a:t>
            </a:r>
            <a:r>
              <a:rPr lang="en-US" altLang="zh-CN"/>
              <a:t>，</a:t>
            </a:r>
            <a:r>
              <a:rPr lang="zh-CN" altLang="en-US"/>
              <a:t>逻辑严密</a:t>
            </a:r>
            <a:r>
              <a:rPr lang="en-US" altLang="zh-CN"/>
              <a:t>，</a:t>
            </a:r>
            <a:r>
              <a:rPr lang="zh-CN" altLang="en-US"/>
              <a:t>每处不超过</a:t>
            </a:r>
            <a:r>
              <a:rPr lang="en-US" altLang="zh-CN"/>
              <a:t>15</a:t>
            </a:r>
            <a:r>
              <a:rPr lang="zh-CN" altLang="en-US"/>
              <a:t>个字。</a:t>
            </a:r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9842500" y="124460"/>
            <a:ext cx="1997710" cy="575945"/>
          </a:xfrm>
          <a:prstGeom prst="rect">
            <a:avLst/>
          </a:prstGeom>
          <a:solidFill>
            <a:srgbClr val="3D589F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3D589F"/>
              </a:solidFill>
              <a:uFillTx/>
            </a:endParaRPr>
          </a:p>
        </p:txBody>
      </p:sp>
      <p:pic>
        <p:nvPicPr>
          <p:cNvPr id="13" name="图片 12" descr="未标题-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44760" y="-78105"/>
            <a:ext cx="1695450" cy="906145"/>
          </a:xfrm>
          <a:prstGeom prst="rect">
            <a:avLst/>
          </a:prstGeom>
        </p:spPr>
      </p:pic>
      <p:grpSp>
        <p:nvGrpSpPr>
          <p:cNvPr id="15" name="组合 14"/>
          <p:cNvGrpSpPr/>
          <p:nvPr/>
        </p:nvGrpSpPr>
        <p:grpSpPr>
          <a:xfrm>
            <a:off x="772160" y="843915"/>
            <a:ext cx="3568065" cy="548005"/>
            <a:chOff x="1216" y="1668"/>
            <a:chExt cx="5619" cy="863"/>
          </a:xfrm>
        </p:grpSpPr>
        <p:sp>
          <p:nvSpPr>
            <p:cNvPr id="9" name="文本框 8"/>
            <p:cNvSpPr txBox="1"/>
            <p:nvPr/>
          </p:nvSpPr>
          <p:spPr>
            <a:xfrm>
              <a:off x="2182" y="1791"/>
              <a:ext cx="4653" cy="7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>
                  <a:solidFill>
                    <a:srgbClr val="3D589F"/>
                  </a:solidFill>
                </a:rPr>
                <a:t>刷素养</a:t>
              </a:r>
              <a:endParaRPr lang="zh-CN" altLang="en-US" sz="2400">
                <a:solidFill>
                  <a:srgbClr val="3D589F"/>
                </a:solidFill>
              </a:endParaRPr>
            </a:p>
          </p:txBody>
        </p:sp>
        <p:pic>
          <p:nvPicPr>
            <p:cNvPr id="14" name="图片 13" descr="模板图标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216" y="1668"/>
              <a:ext cx="869" cy="863"/>
            </a:xfrm>
            <a:prstGeom prst="rect">
              <a:avLst/>
            </a:prstGeom>
          </p:spPr>
        </p:pic>
      </p:grpSp>
      <p:sp>
        <p:nvSpPr>
          <p:cNvPr id="2" name="文本框 1"/>
          <p:cNvSpPr txBox="1"/>
          <p:nvPr/>
        </p:nvSpPr>
        <p:spPr>
          <a:xfrm>
            <a:off x="623570" y="2493010"/>
            <a:ext cx="10185400" cy="31686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pPr algn="l">
              <a:buClrTx/>
              <a:buSzTx/>
              <a:buFontTx/>
            </a:pPr>
            <a:r>
              <a:rPr lang="zh-CN" altLang="en-US"/>
              <a:t>【</a:t>
            </a:r>
            <a:r>
              <a:rPr altLang="zh-CN" dirty="0"/>
              <a:t>解析】</a:t>
            </a:r>
            <a:r>
              <a:rPr lang="zh-CN" altLang="en-US" dirty="0"/>
              <a:t>本题考查语言表达简明、准确、连贯的能力。</a:t>
            </a:r>
            <a:r>
              <a:rPr lang="en-US" altLang="en-US" dirty="0"/>
              <a:t>①</a:t>
            </a:r>
            <a:r>
              <a:rPr lang="zh-CN" altLang="en-US" dirty="0"/>
              <a:t>处</a:t>
            </a:r>
            <a:r>
              <a:rPr lang="en-US" altLang="zh-CN" dirty="0"/>
              <a:t>，</a:t>
            </a:r>
            <a:r>
              <a:rPr lang="zh-CN" altLang="en-US" dirty="0"/>
              <a:t>前文说</a:t>
            </a:r>
            <a:r>
              <a:rPr lang="en-US" altLang="zh-CN" dirty="0"/>
              <a:t>“</a:t>
            </a:r>
            <a:r>
              <a:rPr lang="zh-CN" altLang="en-US" dirty="0"/>
              <a:t>物象一旦进入诗人的构思</a:t>
            </a:r>
            <a:r>
              <a:rPr lang="en-US" altLang="zh-CN" dirty="0"/>
              <a:t>……</a:t>
            </a:r>
            <a:r>
              <a:rPr lang="zh-CN" altLang="en-US" dirty="0"/>
              <a:t>经过这两方面加工的物象进入诗中才是意象</a:t>
            </a:r>
            <a:r>
              <a:rPr lang="en-US" altLang="zh-CN" dirty="0"/>
              <a:t>”，</a:t>
            </a:r>
            <a:r>
              <a:rPr lang="zh-CN" altLang="en-US" dirty="0"/>
              <a:t>由此可知</a:t>
            </a:r>
            <a:r>
              <a:rPr lang="en-US" altLang="zh-CN" dirty="0"/>
              <a:t>“</a:t>
            </a:r>
            <a:r>
              <a:rPr lang="zh-CN" altLang="en-US" dirty="0"/>
              <a:t>意象</a:t>
            </a:r>
            <a:r>
              <a:rPr lang="en-US" altLang="zh-CN" dirty="0"/>
              <a:t>”</a:t>
            </a:r>
            <a:r>
              <a:rPr lang="zh-CN" altLang="en-US" dirty="0"/>
              <a:t>是客观物象与主观情意相结合的产物。此处是对前文的总结</a:t>
            </a:r>
            <a:r>
              <a:rPr lang="en-US" altLang="zh-CN" dirty="0"/>
              <a:t>，</a:t>
            </a:r>
            <a:r>
              <a:rPr lang="zh-CN" altLang="en-US" dirty="0"/>
              <a:t>结合</a:t>
            </a:r>
            <a:r>
              <a:rPr lang="en-US" altLang="zh-CN" dirty="0"/>
              <a:t>“</a:t>
            </a:r>
            <a:r>
              <a:rPr lang="zh-CN" altLang="en-US" dirty="0"/>
              <a:t>因此可以说</a:t>
            </a:r>
            <a:r>
              <a:rPr lang="en-US" altLang="zh-CN" dirty="0"/>
              <a:t>，</a:t>
            </a:r>
            <a:r>
              <a:rPr lang="zh-CN" altLang="en-US" dirty="0"/>
              <a:t>意象是借助客观物象表现出来的主观情意</a:t>
            </a:r>
            <a:r>
              <a:rPr lang="en-US" altLang="zh-CN" dirty="0"/>
              <a:t>”</a:t>
            </a:r>
            <a:r>
              <a:rPr lang="zh-CN" altLang="en-US" dirty="0"/>
              <a:t>可知</a:t>
            </a:r>
            <a:r>
              <a:rPr lang="en-US" altLang="zh-CN" dirty="0"/>
              <a:t>，</a:t>
            </a:r>
            <a:r>
              <a:rPr lang="zh-CN" altLang="en-US" dirty="0"/>
              <a:t>此处可填</a:t>
            </a:r>
            <a:r>
              <a:rPr lang="en-US" altLang="zh-CN" dirty="0"/>
              <a:t>“</a:t>
            </a:r>
            <a:r>
              <a:rPr lang="zh-CN" altLang="en-US" dirty="0"/>
              <a:t>是融入主观情意的客观物象</a:t>
            </a:r>
            <a:r>
              <a:rPr lang="en-US" altLang="zh-CN" dirty="0"/>
              <a:t>”</a:t>
            </a:r>
            <a:r>
              <a:rPr lang="zh-CN" altLang="en-US" dirty="0"/>
              <a:t>之类的语句。</a:t>
            </a:r>
            <a:r>
              <a:rPr lang="en-US" altLang="en-US" dirty="0"/>
              <a:t>②</a:t>
            </a:r>
            <a:r>
              <a:rPr lang="zh-CN" altLang="en-US" dirty="0"/>
              <a:t>处</a:t>
            </a:r>
            <a:r>
              <a:rPr lang="en-US" altLang="zh-CN" dirty="0"/>
              <a:t>，</a:t>
            </a:r>
            <a:r>
              <a:rPr lang="zh-CN" altLang="en-US" dirty="0"/>
              <a:t>第</a:t>
            </a:r>
            <a:r>
              <a:rPr lang="en-US" altLang="zh-CN" dirty="0"/>
              <a:t>2</a:t>
            </a:r>
            <a:r>
              <a:rPr lang="zh-CN" altLang="en-US" dirty="0"/>
              <a:t>段段首说</a:t>
            </a:r>
            <a:r>
              <a:rPr lang="en-US" altLang="zh-CN" dirty="0"/>
              <a:t>“</a:t>
            </a:r>
            <a:r>
              <a:rPr lang="zh-CN" altLang="en-US" dirty="0"/>
              <a:t>一个物象可以构成意趣各不相同的许多意象</a:t>
            </a:r>
            <a:r>
              <a:rPr lang="en-US" altLang="zh-CN" dirty="0"/>
              <a:t>”，</a:t>
            </a:r>
            <a:r>
              <a:rPr lang="zh-CN" altLang="en-US" dirty="0"/>
              <a:t>中间是举例分析</a:t>
            </a:r>
            <a:r>
              <a:rPr lang="en-US" altLang="zh-CN" dirty="0"/>
              <a:t>，</a:t>
            </a:r>
            <a:r>
              <a:rPr lang="zh-CN" altLang="en-US" dirty="0"/>
              <a:t>段尾又总结说</a:t>
            </a:r>
            <a:r>
              <a:rPr lang="en-US" altLang="zh-CN" dirty="0"/>
              <a:t>“</a:t>
            </a:r>
            <a:r>
              <a:rPr lang="zh-CN" altLang="en-US" dirty="0"/>
              <a:t>同一个物象</a:t>
            </a:r>
            <a:r>
              <a:rPr lang="en-US" altLang="zh-CN" dirty="0"/>
              <a:t>，</a:t>
            </a:r>
            <a:r>
              <a:rPr lang="zh-CN" altLang="en-US" dirty="0"/>
              <a:t>由于融入的情意不同</a:t>
            </a:r>
            <a:r>
              <a:rPr lang="en-US" altLang="zh-CN" dirty="0"/>
              <a:t>，</a:t>
            </a:r>
            <a:r>
              <a:rPr lang="zh-CN" altLang="en-US" dirty="0"/>
              <a:t>所构成的意象也就大异其趣</a:t>
            </a:r>
            <a:r>
              <a:rPr lang="en-US" altLang="zh-CN" dirty="0"/>
              <a:t>”，</a:t>
            </a:r>
            <a:r>
              <a:rPr lang="zh-CN" altLang="en-US" dirty="0"/>
              <a:t>而横线处语境是</a:t>
            </a:r>
            <a:r>
              <a:rPr lang="en-US" altLang="zh-CN" dirty="0"/>
              <a:t>“</a:t>
            </a:r>
            <a:r>
              <a:rPr lang="zh-CN" altLang="en-US" dirty="0"/>
              <a:t>例如</a:t>
            </a:r>
            <a:r>
              <a:rPr lang="en-US" altLang="zh-CN" dirty="0"/>
              <a:t>‘</a:t>
            </a:r>
            <a:r>
              <a:rPr lang="zh-CN" altLang="en-US" dirty="0"/>
              <a:t>孤云</a:t>
            </a:r>
            <a:r>
              <a:rPr lang="en-US" altLang="zh-CN" dirty="0"/>
              <a:t>’”，</a:t>
            </a:r>
            <a:r>
              <a:rPr lang="zh-CN" altLang="en-US" dirty="0"/>
              <a:t>结合后文的陶渊明、杜甫、罗隐等人的事例分析</a:t>
            </a:r>
            <a:r>
              <a:rPr lang="en-US" altLang="zh-CN" dirty="0"/>
              <a:t>，</a:t>
            </a:r>
            <a:r>
              <a:rPr lang="zh-CN" altLang="en-US" dirty="0"/>
              <a:t>此处可填</a:t>
            </a:r>
            <a:r>
              <a:rPr lang="en-US" altLang="zh-CN" dirty="0"/>
              <a:t>“</a:t>
            </a:r>
            <a:r>
              <a:rPr lang="zh-CN" altLang="en-US" dirty="0"/>
              <a:t>带着贫士幽人的孤高</a:t>
            </a:r>
            <a:r>
              <a:rPr lang="en-US" altLang="zh-CN" dirty="0"/>
              <a:t>”</a:t>
            </a:r>
            <a:r>
              <a:rPr lang="zh-CN" altLang="en-US" dirty="0"/>
              <a:t>之类的语句。</a:t>
            </a:r>
            <a:r>
              <a:rPr lang="en-US" altLang="en-US" dirty="0"/>
              <a:t>③</a:t>
            </a:r>
            <a:r>
              <a:rPr lang="zh-CN" altLang="en-US" dirty="0"/>
              <a:t>处</a:t>
            </a:r>
            <a:r>
              <a:rPr lang="en-US" altLang="zh-CN" dirty="0"/>
              <a:t>，</a:t>
            </a:r>
            <a:r>
              <a:rPr lang="zh-CN" altLang="en-US" dirty="0"/>
              <a:t>此处进行总结</a:t>
            </a:r>
            <a:r>
              <a:rPr lang="en-US" altLang="zh-CN" dirty="0"/>
              <a:t>，</a:t>
            </a:r>
            <a:r>
              <a:rPr lang="zh-CN" altLang="en-US" dirty="0"/>
              <a:t>阐述物象和意象之间的关系。根据</a:t>
            </a:r>
            <a:r>
              <a:rPr lang="en-US" altLang="zh-CN" dirty="0"/>
              <a:t>“</a:t>
            </a:r>
            <a:r>
              <a:rPr lang="zh-CN" altLang="en-US" dirty="0"/>
              <a:t>由于融入的情意不同</a:t>
            </a:r>
            <a:r>
              <a:rPr lang="en-US" altLang="zh-CN" dirty="0"/>
              <a:t>，</a:t>
            </a:r>
            <a:r>
              <a:rPr lang="zh-CN" altLang="en-US" dirty="0"/>
              <a:t>所构成的意象也就大异其趣</a:t>
            </a:r>
            <a:r>
              <a:rPr lang="en-US" altLang="zh-CN" dirty="0"/>
              <a:t>”“</a:t>
            </a:r>
            <a:r>
              <a:rPr lang="zh-CN" altLang="en-US" dirty="0"/>
              <a:t>从物象到意象是艺术的创造</a:t>
            </a:r>
            <a:r>
              <a:rPr lang="en-US" altLang="zh-CN" dirty="0"/>
              <a:t>”</a:t>
            </a:r>
            <a:r>
              <a:rPr lang="zh-CN" altLang="en-US" dirty="0"/>
              <a:t>等内容可知</a:t>
            </a:r>
            <a:r>
              <a:rPr lang="en-US" altLang="zh-CN" dirty="0"/>
              <a:t>，</a:t>
            </a:r>
            <a:r>
              <a:rPr lang="zh-CN" altLang="en-US" dirty="0"/>
              <a:t>意象不是物象的客观的机械的模仿</a:t>
            </a:r>
            <a:r>
              <a:rPr lang="en-US" altLang="zh-CN" dirty="0"/>
              <a:t>，</a:t>
            </a:r>
            <a:r>
              <a:rPr lang="zh-CN" altLang="en-US" dirty="0"/>
              <a:t>而是一种创造</a:t>
            </a:r>
            <a:r>
              <a:rPr lang="en-US" altLang="zh-CN" dirty="0"/>
              <a:t>，</a:t>
            </a:r>
            <a:r>
              <a:rPr lang="zh-CN" altLang="en-US" dirty="0"/>
              <a:t>故此处可填</a:t>
            </a:r>
            <a:r>
              <a:rPr lang="en-US" altLang="zh-CN" dirty="0"/>
              <a:t>“</a:t>
            </a:r>
            <a:r>
              <a:rPr lang="zh-CN" altLang="en-US" dirty="0"/>
              <a:t>却不是物象的客观的机械的模仿</a:t>
            </a:r>
            <a:r>
              <a:rPr lang="en-US" altLang="zh-CN" dirty="0"/>
              <a:t>”</a:t>
            </a:r>
            <a:r>
              <a:rPr lang="zh-CN" altLang="en-US" dirty="0"/>
              <a:t>之类的语句。</a:t>
            </a:r>
            <a:endParaRPr lang="zh-CN" altLang="en-US" dirty="0"/>
          </a:p>
        </p:txBody>
      </p:sp>
      <p:sp>
        <p:nvSpPr>
          <p:cNvPr id="21" name="文本框 20"/>
          <p:cNvSpPr txBox="1"/>
          <p:nvPr/>
        </p:nvSpPr>
        <p:spPr>
          <a:xfrm>
            <a:off x="591820" y="5229225"/>
            <a:ext cx="10185400" cy="31686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pPr algn="l">
              <a:buClrTx/>
              <a:buSzTx/>
              <a:buFontTx/>
            </a:pPr>
            <a:r>
              <a:rPr lang="zh-CN" altLang="en-US" dirty="0">
                <a:solidFill>
                  <a:srgbClr val="0070C0"/>
                </a:solidFill>
                <a:uFill>
                  <a:solidFill>
                    <a:schemeClr val="bg1"/>
                  </a:solidFill>
                </a:uFill>
              </a:rPr>
              <a:t>【答案】</a:t>
            </a:r>
            <a:r>
              <a:rPr lang="en-US" altLang="en-US" dirty="0">
                <a:solidFill>
                  <a:srgbClr val="0070C0"/>
                </a:solidFill>
                <a:uFill>
                  <a:solidFill>
                    <a:schemeClr val="bg1"/>
                  </a:solidFill>
                </a:uFill>
              </a:rPr>
              <a:t>①</a:t>
            </a:r>
            <a:r>
              <a:rPr lang="zh-CN" altLang="en-US" dirty="0">
                <a:solidFill>
                  <a:srgbClr val="0070C0"/>
                </a:solidFill>
                <a:uFill>
                  <a:solidFill>
                    <a:schemeClr val="bg1"/>
                  </a:solidFill>
                </a:uFill>
              </a:rPr>
              <a:t>是融入主观情意的客观物象　</a:t>
            </a:r>
            <a:r>
              <a:rPr lang="en-US" altLang="en-US" dirty="0">
                <a:solidFill>
                  <a:srgbClr val="0070C0"/>
                </a:solidFill>
                <a:uFill>
                  <a:solidFill>
                    <a:schemeClr val="bg1"/>
                  </a:solidFill>
                </a:uFill>
              </a:rPr>
              <a:t>②</a:t>
            </a:r>
            <a:r>
              <a:rPr lang="zh-CN" altLang="en-US" dirty="0">
                <a:solidFill>
                  <a:srgbClr val="0070C0"/>
                </a:solidFill>
                <a:uFill>
                  <a:solidFill>
                    <a:schemeClr val="bg1"/>
                  </a:solidFill>
                </a:uFill>
              </a:rPr>
              <a:t>带着贫士幽人的孤高　</a:t>
            </a:r>
            <a:r>
              <a:rPr lang="en-US" altLang="en-US" dirty="0">
                <a:solidFill>
                  <a:srgbClr val="0070C0"/>
                </a:solidFill>
                <a:uFill>
                  <a:solidFill>
                    <a:schemeClr val="bg1"/>
                  </a:solidFill>
                </a:uFill>
              </a:rPr>
              <a:t>③</a:t>
            </a:r>
            <a:r>
              <a:rPr lang="zh-CN" altLang="en-US" dirty="0">
                <a:solidFill>
                  <a:srgbClr val="0070C0"/>
                </a:solidFill>
                <a:uFill>
                  <a:solidFill>
                    <a:schemeClr val="bg1"/>
                  </a:solidFill>
                </a:uFill>
              </a:rPr>
              <a:t>却不是物象的客观的机械的模仿</a:t>
            </a:r>
            <a:endParaRPr lang="zh-CN" altLang="en-US" dirty="0">
              <a:solidFill>
                <a:srgbClr val="0070C0"/>
              </a:solidFill>
              <a:uFill>
                <a:solidFill>
                  <a:schemeClr val="bg1"/>
                </a:solidFill>
              </a:u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21" grpId="0"/>
      <p:bldP spid="21" grpId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9"/>
          <p:cNvSpPr txBox="1"/>
          <p:nvPr/>
        </p:nvSpPr>
        <p:spPr>
          <a:xfrm>
            <a:off x="839470" y="1483995"/>
            <a:ext cx="10212705" cy="323405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ct val="150000"/>
              </a:lnSpc>
            </a:pPr>
            <a:r>
              <a:rPr lang="en-US" altLang="zh-CN"/>
              <a:t>5.</a:t>
            </a:r>
            <a:r>
              <a:rPr lang="zh-CN" altLang="en-US"/>
              <a:t>姜夔《扬州慢》</a:t>
            </a:r>
            <a:r>
              <a:rPr lang="en-US" altLang="zh-CN"/>
              <a:t>(</a:t>
            </a:r>
            <a:r>
              <a:rPr lang="zh-CN" altLang="en-US"/>
              <a:t>淮左名都</a:t>
            </a:r>
            <a:r>
              <a:rPr lang="en-US" altLang="zh-CN"/>
              <a:t>)</a:t>
            </a:r>
            <a:r>
              <a:rPr lang="zh-CN" altLang="en-US"/>
              <a:t>中</a:t>
            </a:r>
            <a:r>
              <a:rPr lang="en-US" altLang="zh-CN"/>
              <a:t>“</a:t>
            </a:r>
            <a:r>
              <a:rPr lang="zh-CN" altLang="en-US"/>
              <a:t>波心荡</a:t>
            </a:r>
            <a:r>
              <a:rPr lang="en-US" altLang="zh-CN"/>
              <a:t>，</a:t>
            </a:r>
            <a:r>
              <a:rPr lang="zh-CN" altLang="en-US"/>
              <a:t>冷月无声</a:t>
            </a:r>
            <a:r>
              <a:rPr lang="en-US" altLang="zh-CN"/>
              <a:t>”</a:t>
            </a:r>
            <a:r>
              <a:rPr lang="zh-CN" altLang="en-US"/>
              <a:t>一句描写了清幽伤感的氛围</a:t>
            </a:r>
            <a:r>
              <a:rPr lang="en-US" altLang="zh-CN"/>
              <a:t>，</a:t>
            </a:r>
            <a:r>
              <a:rPr lang="zh-CN" altLang="en-US"/>
              <a:t>表达了词人深沉的黍离之悲。试分析词人是如何对物象</a:t>
            </a:r>
            <a:r>
              <a:rPr lang="en-US" altLang="zh-CN"/>
              <a:t>“</a:t>
            </a:r>
            <a:r>
              <a:rPr lang="zh-CN" altLang="en-US"/>
              <a:t>月</a:t>
            </a:r>
            <a:r>
              <a:rPr lang="en-US" altLang="zh-CN"/>
              <a:t>”</a:t>
            </a:r>
            <a:r>
              <a:rPr lang="zh-CN" altLang="en-US"/>
              <a:t>进行艺术创造的。</a:t>
            </a:r>
            <a:r>
              <a:rPr lang="en-US" altLang="en-US"/>
              <a:t> </a:t>
            </a:r>
            <a:endParaRPr lang="en-US" altLang="en-US"/>
          </a:p>
        </p:txBody>
      </p:sp>
      <p:sp>
        <p:nvSpPr>
          <p:cNvPr id="12" name="矩形 11"/>
          <p:cNvSpPr/>
          <p:nvPr/>
        </p:nvSpPr>
        <p:spPr>
          <a:xfrm>
            <a:off x="9842500" y="124460"/>
            <a:ext cx="1997710" cy="575945"/>
          </a:xfrm>
          <a:prstGeom prst="rect">
            <a:avLst/>
          </a:prstGeom>
          <a:solidFill>
            <a:srgbClr val="3D589F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3D589F"/>
              </a:solidFill>
              <a:uFillTx/>
            </a:endParaRPr>
          </a:p>
        </p:txBody>
      </p:sp>
      <p:pic>
        <p:nvPicPr>
          <p:cNvPr id="13" name="图片 12" descr="未标题-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44760" y="-78105"/>
            <a:ext cx="1695450" cy="906145"/>
          </a:xfrm>
          <a:prstGeom prst="rect">
            <a:avLst/>
          </a:prstGeom>
        </p:spPr>
      </p:pic>
      <p:grpSp>
        <p:nvGrpSpPr>
          <p:cNvPr id="15" name="组合 14"/>
          <p:cNvGrpSpPr/>
          <p:nvPr/>
        </p:nvGrpSpPr>
        <p:grpSpPr>
          <a:xfrm>
            <a:off x="772160" y="843915"/>
            <a:ext cx="3568065" cy="548005"/>
            <a:chOff x="1216" y="1668"/>
            <a:chExt cx="5619" cy="863"/>
          </a:xfrm>
        </p:grpSpPr>
        <p:sp>
          <p:nvSpPr>
            <p:cNvPr id="9" name="文本框 8"/>
            <p:cNvSpPr txBox="1"/>
            <p:nvPr/>
          </p:nvSpPr>
          <p:spPr>
            <a:xfrm>
              <a:off x="2182" y="1791"/>
              <a:ext cx="4653" cy="7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>
                  <a:solidFill>
                    <a:srgbClr val="3D589F"/>
                  </a:solidFill>
                </a:rPr>
                <a:t>刷素养</a:t>
              </a:r>
              <a:endParaRPr lang="zh-CN" altLang="en-US" sz="2400">
                <a:solidFill>
                  <a:srgbClr val="3D589F"/>
                </a:solidFill>
              </a:endParaRPr>
            </a:p>
          </p:txBody>
        </p:sp>
        <p:pic>
          <p:nvPicPr>
            <p:cNvPr id="14" name="图片 13" descr="模板图标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216" y="1668"/>
              <a:ext cx="869" cy="863"/>
            </a:xfrm>
            <a:prstGeom prst="rect">
              <a:avLst/>
            </a:prstGeom>
          </p:spPr>
        </p:pic>
      </p:grpSp>
      <p:sp>
        <p:nvSpPr>
          <p:cNvPr id="21" name="文本框 20"/>
          <p:cNvSpPr txBox="1"/>
          <p:nvPr/>
        </p:nvSpPr>
        <p:spPr>
          <a:xfrm>
            <a:off x="551815" y="4940935"/>
            <a:ext cx="10185400" cy="31686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pPr algn="l">
              <a:buClrTx/>
              <a:buSzTx/>
              <a:buFontTx/>
            </a:pPr>
            <a:r>
              <a:rPr lang="zh-CN" altLang="en-US" dirty="0">
                <a:solidFill>
                  <a:srgbClr val="0070C0"/>
                </a:solidFill>
                <a:uFill>
                  <a:solidFill>
                    <a:schemeClr val="bg1"/>
                  </a:solidFill>
                </a:uFill>
              </a:rPr>
              <a:t>【答案】</a:t>
            </a:r>
            <a:r>
              <a:rPr lang="en-US" altLang="en-US" u="sng" dirty="0">
                <a:solidFill>
                  <a:srgbClr val="0070C0"/>
                </a:solidFill>
                <a:uFill>
                  <a:solidFill>
                    <a:schemeClr val="bg1"/>
                  </a:solidFill>
                </a:uFill>
              </a:rPr>
              <a:t>①</a:t>
            </a:r>
            <a:r>
              <a:rPr lang="zh-CN" altLang="en-US" u="sng" dirty="0">
                <a:solidFill>
                  <a:srgbClr val="0070C0"/>
                </a:solidFill>
                <a:uFill>
                  <a:solidFill>
                    <a:schemeClr val="bg1"/>
                  </a:solidFill>
                </a:uFill>
              </a:rPr>
              <a:t>词人在构成意象</a:t>
            </a:r>
            <a:r>
              <a:rPr lang="en-US" altLang="zh-CN" u="sng" dirty="0">
                <a:solidFill>
                  <a:srgbClr val="0070C0"/>
                </a:solidFill>
                <a:uFill>
                  <a:solidFill>
                    <a:schemeClr val="bg1"/>
                  </a:solidFill>
                </a:uFill>
              </a:rPr>
              <a:t>“</a:t>
            </a:r>
            <a:r>
              <a:rPr lang="zh-CN" altLang="en-US" u="sng" dirty="0">
                <a:solidFill>
                  <a:srgbClr val="0070C0"/>
                </a:solidFill>
                <a:uFill>
                  <a:solidFill>
                    <a:schemeClr val="bg1"/>
                  </a:solidFill>
                </a:uFill>
              </a:rPr>
              <a:t>月</a:t>
            </a:r>
            <a:r>
              <a:rPr lang="en-US" altLang="zh-CN" u="sng" dirty="0">
                <a:solidFill>
                  <a:srgbClr val="0070C0"/>
                </a:solidFill>
                <a:uFill>
                  <a:solidFill>
                    <a:schemeClr val="bg1"/>
                  </a:solidFill>
                </a:uFill>
              </a:rPr>
              <a:t>”</a:t>
            </a:r>
            <a:r>
              <a:rPr lang="zh-CN" altLang="en-US" u="sng" dirty="0">
                <a:solidFill>
                  <a:srgbClr val="0070C0"/>
                </a:solidFill>
                <a:uFill>
                  <a:solidFill>
                    <a:schemeClr val="bg1"/>
                  </a:solidFill>
                </a:uFill>
              </a:rPr>
              <a:t>时</a:t>
            </a:r>
            <a:r>
              <a:rPr lang="en-US" altLang="zh-CN" u="sng" dirty="0">
                <a:solidFill>
                  <a:srgbClr val="0070C0"/>
                </a:solidFill>
                <a:uFill>
                  <a:solidFill>
                    <a:schemeClr val="bg1"/>
                  </a:solidFill>
                </a:uFill>
              </a:rPr>
              <a:t>，</a:t>
            </a:r>
            <a:r>
              <a:rPr lang="zh-CN" altLang="en-US" u="sng" dirty="0">
                <a:solidFill>
                  <a:srgbClr val="0070C0"/>
                </a:solidFill>
                <a:uFill>
                  <a:solidFill>
                    <a:schemeClr val="bg1"/>
                  </a:solidFill>
                </a:uFill>
              </a:rPr>
              <a:t>将其他物象的特点移到</a:t>
            </a:r>
            <a:r>
              <a:rPr lang="en-US" altLang="zh-CN" u="sng" dirty="0">
                <a:solidFill>
                  <a:srgbClr val="0070C0"/>
                </a:solidFill>
                <a:uFill>
                  <a:solidFill>
                    <a:schemeClr val="bg1"/>
                  </a:solidFill>
                </a:uFill>
              </a:rPr>
              <a:t>“</a:t>
            </a:r>
            <a:r>
              <a:rPr lang="zh-CN" altLang="en-US" u="sng" dirty="0">
                <a:solidFill>
                  <a:srgbClr val="0070C0"/>
                </a:solidFill>
                <a:uFill>
                  <a:solidFill>
                    <a:schemeClr val="bg1"/>
                  </a:solidFill>
                </a:uFill>
              </a:rPr>
              <a:t>月</a:t>
            </a:r>
            <a:r>
              <a:rPr lang="en-US" altLang="zh-CN" u="sng" dirty="0">
                <a:solidFill>
                  <a:srgbClr val="0070C0"/>
                </a:solidFill>
                <a:uFill>
                  <a:solidFill>
                    <a:schemeClr val="bg1"/>
                  </a:solidFill>
                </a:uFill>
              </a:rPr>
              <a:t>”</a:t>
            </a:r>
            <a:r>
              <a:rPr lang="zh-CN" altLang="en-US" u="sng" dirty="0">
                <a:solidFill>
                  <a:srgbClr val="0070C0"/>
                </a:solidFill>
                <a:uFill>
                  <a:solidFill>
                    <a:schemeClr val="bg1"/>
                  </a:solidFill>
                </a:uFill>
              </a:rPr>
              <a:t>这一物象上</a:t>
            </a:r>
            <a:r>
              <a:rPr lang="en-US" altLang="zh-CN" u="sng" dirty="0">
                <a:solidFill>
                  <a:srgbClr val="0070C0"/>
                </a:solidFill>
                <a:uFill>
                  <a:solidFill>
                    <a:schemeClr val="bg1"/>
                  </a:solidFill>
                </a:uFill>
              </a:rPr>
              <a:t>，</a:t>
            </a:r>
            <a:r>
              <a:rPr lang="zh-CN" altLang="en-US" u="sng" dirty="0">
                <a:solidFill>
                  <a:srgbClr val="0070C0"/>
                </a:solidFill>
                <a:uFill>
                  <a:solidFill>
                    <a:schemeClr val="bg1"/>
                  </a:solidFill>
                </a:uFill>
              </a:rPr>
              <a:t>使</a:t>
            </a:r>
            <a:r>
              <a:rPr lang="en-US" altLang="zh-CN" u="sng" dirty="0">
                <a:solidFill>
                  <a:srgbClr val="0070C0"/>
                </a:solidFill>
                <a:uFill>
                  <a:solidFill>
                    <a:schemeClr val="bg1"/>
                  </a:solidFill>
                </a:uFill>
              </a:rPr>
              <a:t>“</a:t>
            </a:r>
            <a:r>
              <a:rPr lang="zh-CN" altLang="en-US" u="sng" dirty="0">
                <a:solidFill>
                  <a:srgbClr val="0070C0"/>
                </a:solidFill>
                <a:uFill>
                  <a:solidFill>
                    <a:schemeClr val="bg1"/>
                  </a:solidFill>
                </a:uFill>
              </a:rPr>
              <a:t>月</a:t>
            </a:r>
            <a:r>
              <a:rPr lang="en-US" altLang="zh-CN" u="sng" dirty="0">
                <a:solidFill>
                  <a:srgbClr val="0070C0"/>
                </a:solidFill>
                <a:uFill>
                  <a:solidFill>
                    <a:schemeClr val="bg1"/>
                  </a:solidFill>
                </a:uFill>
              </a:rPr>
              <a:t>”</a:t>
            </a:r>
            <a:r>
              <a:rPr lang="zh-CN" altLang="en-US" u="sng" dirty="0">
                <a:solidFill>
                  <a:srgbClr val="0070C0"/>
                </a:solidFill>
                <a:uFill>
                  <a:solidFill>
                    <a:schemeClr val="bg1"/>
                  </a:solidFill>
                </a:uFill>
              </a:rPr>
              <a:t>具有了它本身并不具备的性质。</a:t>
            </a:r>
            <a:r>
              <a:rPr lang="en-US" altLang="en-US" u="sng" dirty="0">
                <a:solidFill>
                  <a:srgbClr val="0070C0"/>
                </a:solidFill>
                <a:uFill>
                  <a:solidFill>
                    <a:schemeClr val="bg1"/>
                  </a:solidFill>
                </a:uFill>
              </a:rPr>
              <a:t>②</a:t>
            </a:r>
            <a:r>
              <a:rPr lang="zh-CN" altLang="en-US" u="sng" dirty="0">
                <a:solidFill>
                  <a:srgbClr val="0070C0"/>
                </a:solidFill>
                <a:uFill>
                  <a:solidFill>
                    <a:schemeClr val="bg1"/>
                  </a:solidFill>
                </a:uFill>
              </a:rPr>
              <a:t>如</a:t>
            </a:r>
            <a:r>
              <a:rPr lang="en-US" altLang="zh-CN" u="sng" dirty="0">
                <a:solidFill>
                  <a:srgbClr val="0070C0"/>
                </a:solidFill>
                <a:uFill>
                  <a:solidFill>
                    <a:schemeClr val="bg1"/>
                  </a:solidFill>
                </a:uFill>
              </a:rPr>
              <a:t>:</a:t>
            </a:r>
            <a:r>
              <a:rPr lang="zh-CN" altLang="en-US" u="sng" dirty="0">
                <a:solidFill>
                  <a:srgbClr val="0070C0"/>
                </a:solidFill>
                <a:uFill>
                  <a:solidFill>
                    <a:schemeClr val="bg1"/>
                  </a:solidFill>
                </a:uFill>
              </a:rPr>
              <a:t>在现实生活中</a:t>
            </a:r>
            <a:r>
              <a:rPr lang="en-US" altLang="zh-CN" u="sng" dirty="0">
                <a:solidFill>
                  <a:srgbClr val="0070C0"/>
                </a:solidFill>
                <a:uFill>
                  <a:solidFill>
                    <a:schemeClr val="bg1"/>
                  </a:solidFill>
                </a:uFill>
              </a:rPr>
              <a:t>，“</a:t>
            </a:r>
            <a:r>
              <a:rPr lang="zh-CN" altLang="en-US" u="sng" dirty="0">
                <a:solidFill>
                  <a:srgbClr val="0070C0"/>
                </a:solidFill>
                <a:uFill>
                  <a:solidFill>
                    <a:schemeClr val="bg1"/>
                  </a:solidFill>
                </a:uFill>
              </a:rPr>
              <a:t>月</a:t>
            </a:r>
            <a:r>
              <a:rPr lang="en-US" altLang="zh-CN" u="sng" dirty="0">
                <a:solidFill>
                  <a:srgbClr val="0070C0"/>
                </a:solidFill>
                <a:uFill>
                  <a:solidFill>
                    <a:schemeClr val="bg1"/>
                  </a:solidFill>
                </a:uFill>
              </a:rPr>
              <a:t>”</a:t>
            </a:r>
            <a:r>
              <a:rPr lang="zh-CN" altLang="en-US" u="sng" dirty="0">
                <a:solidFill>
                  <a:srgbClr val="0070C0"/>
                </a:solidFill>
                <a:uFill>
                  <a:solidFill>
                    <a:schemeClr val="bg1"/>
                  </a:solidFill>
                </a:uFill>
              </a:rPr>
              <a:t>是可观而不可触的</a:t>
            </a:r>
            <a:r>
              <a:rPr lang="en-US" altLang="zh-CN" u="sng" dirty="0">
                <a:solidFill>
                  <a:srgbClr val="0070C0"/>
                </a:solidFill>
                <a:uFill>
                  <a:solidFill>
                    <a:schemeClr val="bg1"/>
                  </a:solidFill>
                </a:uFill>
              </a:rPr>
              <a:t>，</a:t>
            </a:r>
            <a:r>
              <a:rPr lang="zh-CN" altLang="en-US" u="sng" dirty="0">
                <a:solidFill>
                  <a:srgbClr val="0070C0"/>
                </a:solidFill>
                <a:uFill>
                  <a:solidFill>
                    <a:schemeClr val="bg1"/>
                  </a:solidFill>
                </a:uFill>
              </a:rPr>
              <a:t>但在词人的笔下</a:t>
            </a:r>
            <a:r>
              <a:rPr lang="en-US" altLang="zh-CN" u="sng" dirty="0">
                <a:solidFill>
                  <a:srgbClr val="0070C0"/>
                </a:solidFill>
                <a:uFill>
                  <a:solidFill>
                    <a:schemeClr val="bg1"/>
                  </a:solidFill>
                </a:uFill>
              </a:rPr>
              <a:t>，“</a:t>
            </a:r>
            <a:r>
              <a:rPr lang="zh-CN" altLang="en-US" u="sng" dirty="0">
                <a:solidFill>
                  <a:srgbClr val="0070C0"/>
                </a:solidFill>
                <a:uFill>
                  <a:solidFill>
                    <a:schemeClr val="bg1"/>
                  </a:solidFill>
                </a:uFill>
              </a:rPr>
              <a:t>月</a:t>
            </a:r>
            <a:r>
              <a:rPr lang="en-US" altLang="zh-CN" u="sng" dirty="0">
                <a:solidFill>
                  <a:srgbClr val="0070C0"/>
                </a:solidFill>
                <a:uFill>
                  <a:solidFill>
                    <a:schemeClr val="bg1"/>
                  </a:solidFill>
                </a:uFill>
              </a:rPr>
              <a:t>”</a:t>
            </a:r>
            <a:r>
              <a:rPr lang="zh-CN" altLang="en-US" u="sng" dirty="0">
                <a:solidFill>
                  <a:srgbClr val="0070C0"/>
                </a:solidFill>
                <a:uFill>
                  <a:solidFill>
                    <a:schemeClr val="bg1"/>
                  </a:solidFill>
                </a:uFill>
              </a:rPr>
              <a:t>也具有了冷暖之分</a:t>
            </a:r>
            <a:r>
              <a:rPr lang="en-US" altLang="zh-CN" u="sng" dirty="0">
                <a:solidFill>
                  <a:srgbClr val="0070C0"/>
                </a:solidFill>
                <a:uFill>
                  <a:solidFill>
                    <a:schemeClr val="bg1"/>
                  </a:solidFill>
                </a:uFill>
              </a:rPr>
              <a:t>;“</a:t>
            </a:r>
            <a:r>
              <a:rPr lang="zh-CN" altLang="en-US" u="sng" dirty="0">
                <a:solidFill>
                  <a:srgbClr val="0070C0"/>
                </a:solidFill>
                <a:uFill>
                  <a:solidFill>
                    <a:schemeClr val="bg1"/>
                  </a:solidFill>
                </a:uFill>
              </a:rPr>
              <a:t>月</a:t>
            </a:r>
            <a:r>
              <a:rPr lang="en-US" altLang="zh-CN" u="sng" dirty="0">
                <a:solidFill>
                  <a:srgbClr val="0070C0"/>
                </a:solidFill>
                <a:uFill>
                  <a:solidFill>
                    <a:schemeClr val="bg1"/>
                  </a:solidFill>
                </a:uFill>
              </a:rPr>
              <a:t>”</a:t>
            </a:r>
            <a:r>
              <a:rPr lang="zh-CN" altLang="en-US" u="sng" dirty="0">
                <a:solidFill>
                  <a:srgbClr val="0070C0"/>
                </a:solidFill>
                <a:uFill>
                  <a:solidFill>
                    <a:schemeClr val="bg1"/>
                  </a:solidFill>
                </a:uFill>
              </a:rPr>
              <a:t>是静物</a:t>
            </a:r>
            <a:r>
              <a:rPr lang="en-US" altLang="zh-CN" u="sng" dirty="0">
                <a:solidFill>
                  <a:srgbClr val="0070C0"/>
                </a:solidFill>
                <a:uFill>
                  <a:solidFill>
                    <a:schemeClr val="bg1"/>
                  </a:solidFill>
                </a:uFill>
              </a:rPr>
              <a:t>，“</a:t>
            </a:r>
            <a:r>
              <a:rPr lang="zh-CN" altLang="en-US" u="sng" dirty="0">
                <a:solidFill>
                  <a:srgbClr val="0070C0"/>
                </a:solidFill>
                <a:uFill>
                  <a:solidFill>
                    <a:schemeClr val="bg1"/>
                  </a:solidFill>
                </a:uFill>
              </a:rPr>
              <a:t>无声</a:t>
            </a:r>
            <a:r>
              <a:rPr lang="en-US" altLang="zh-CN" u="sng" dirty="0">
                <a:solidFill>
                  <a:srgbClr val="0070C0"/>
                </a:solidFill>
                <a:uFill>
                  <a:solidFill>
                    <a:schemeClr val="bg1"/>
                  </a:solidFill>
                </a:uFill>
              </a:rPr>
              <a:t>”</a:t>
            </a:r>
            <a:r>
              <a:rPr lang="zh-CN" altLang="en-US" u="sng" dirty="0">
                <a:solidFill>
                  <a:srgbClr val="0070C0"/>
                </a:solidFill>
                <a:uFill>
                  <a:solidFill>
                    <a:schemeClr val="bg1"/>
                  </a:solidFill>
                </a:uFill>
              </a:rPr>
              <a:t>是正常状态</a:t>
            </a:r>
            <a:r>
              <a:rPr lang="en-US" altLang="zh-CN" u="sng" dirty="0">
                <a:solidFill>
                  <a:srgbClr val="0070C0"/>
                </a:solidFill>
                <a:uFill>
                  <a:solidFill>
                    <a:schemeClr val="bg1"/>
                  </a:solidFill>
                </a:uFill>
              </a:rPr>
              <a:t>，</a:t>
            </a:r>
            <a:r>
              <a:rPr lang="zh-CN" altLang="en-US" u="sng" dirty="0">
                <a:solidFill>
                  <a:srgbClr val="0070C0"/>
                </a:solidFill>
                <a:uFill>
                  <a:solidFill>
                    <a:schemeClr val="bg1"/>
                  </a:solidFill>
                </a:uFill>
              </a:rPr>
              <a:t>但在词人看来</a:t>
            </a:r>
            <a:r>
              <a:rPr lang="en-US" altLang="zh-CN" u="sng" dirty="0">
                <a:solidFill>
                  <a:srgbClr val="0070C0"/>
                </a:solidFill>
                <a:uFill>
                  <a:solidFill>
                    <a:schemeClr val="bg1"/>
                  </a:solidFill>
                </a:uFill>
              </a:rPr>
              <a:t>，“</a:t>
            </a:r>
            <a:r>
              <a:rPr lang="zh-CN" altLang="en-US" u="sng" dirty="0">
                <a:solidFill>
                  <a:srgbClr val="0070C0"/>
                </a:solidFill>
                <a:uFill>
                  <a:solidFill>
                    <a:schemeClr val="bg1"/>
                  </a:solidFill>
                </a:uFill>
              </a:rPr>
              <a:t>月</a:t>
            </a:r>
            <a:r>
              <a:rPr lang="en-US" altLang="zh-CN" u="sng" dirty="0">
                <a:solidFill>
                  <a:srgbClr val="0070C0"/>
                </a:solidFill>
                <a:uFill>
                  <a:solidFill>
                    <a:schemeClr val="bg1"/>
                  </a:solidFill>
                </a:uFill>
              </a:rPr>
              <a:t>”</a:t>
            </a:r>
            <a:r>
              <a:rPr lang="zh-CN" altLang="en-US" u="sng" dirty="0">
                <a:solidFill>
                  <a:srgbClr val="0070C0"/>
                </a:solidFill>
                <a:uFill>
                  <a:solidFill>
                    <a:schemeClr val="bg1"/>
                  </a:solidFill>
                </a:uFill>
              </a:rPr>
              <a:t>似乎是禁不住伤感才保持沉默的。</a:t>
            </a:r>
            <a:endParaRPr lang="zh-CN" altLang="en-US" u="sng" dirty="0">
              <a:solidFill>
                <a:srgbClr val="0070C0"/>
              </a:solidFill>
              <a:uFill>
                <a:solidFill>
                  <a:schemeClr val="bg1"/>
                </a:solidFill>
              </a:uFill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591820" y="2634615"/>
            <a:ext cx="10185400" cy="31686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pPr algn="l">
              <a:buClrTx/>
              <a:buSzTx/>
              <a:buFontTx/>
            </a:pPr>
            <a:r>
              <a:rPr lang="zh-CN" altLang="en-US"/>
              <a:t>【</a:t>
            </a:r>
            <a:r>
              <a:rPr altLang="zh-CN" dirty="0"/>
              <a:t>解析】</a:t>
            </a:r>
            <a:r>
              <a:rPr lang="zh-CN" altLang="en-US" dirty="0"/>
              <a:t>本题考查语言表达鲜明、生动的能力。</a:t>
            </a:r>
            <a:r>
              <a:rPr lang="en-US" altLang="zh-CN" dirty="0"/>
              <a:t>“</a:t>
            </a:r>
            <a:r>
              <a:rPr lang="zh-CN" altLang="en-US" dirty="0"/>
              <a:t>诗人在构成意象时</a:t>
            </a:r>
            <a:r>
              <a:rPr lang="en-US" altLang="zh-CN" dirty="0"/>
              <a:t>……</a:t>
            </a:r>
            <a:r>
              <a:rPr lang="zh-CN" altLang="en-US" dirty="0"/>
              <a:t>创造出世界上根本不存在的东西</a:t>
            </a:r>
            <a:r>
              <a:rPr lang="en-US" altLang="zh-CN" dirty="0"/>
              <a:t>”，</a:t>
            </a:r>
            <a:r>
              <a:rPr lang="zh-CN" altLang="en-US" dirty="0"/>
              <a:t>人称姜夔的词风清雅空灵</a:t>
            </a:r>
            <a:r>
              <a:rPr lang="en-US" altLang="zh-CN" dirty="0"/>
              <a:t>，</a:t>
            </a:r>
            <a:r>
              <a:rPr lang="zh-CN" altLang="en-US" dirty="0"/>
              <a:t>此词表现得非常突出。姜夔《扬州慢》中</a:t>
            </a:r>
            <a:r>
              <a:rPr lang="en-US" altLang="zh-CN" dirty="0"/>
              <a:t>“</a:t>
            </a:r>
            <a:r>
              <a:rPr lang="zh-CN" altLang="en-US" dirty="0"/>
              <a:t>波心荡</a:t>
            </a:r>
            <a:r>
              <a:rPr lang="en-US" altLang="zh-CN" dirty="0"/>
              <a:t>，</a:t>
            </a:r>
            <a:r>
              <a:rPr lang="zh-CN" altLang="en-US" dirty="0"/>
              <a:t>冷月无声</a:t>
            </a:r>
            <a:r>
              <a:rPr lang="en-US" altLang="zh-CN" dirty="0"/>
              <a:t>”</a:t>
            </a:r>
            <a:r>
              <a:rPr lang="zh-CN" altLang="en-US" dirty="0"/>
              <a:t>一句中</a:t>
            </a:r>
            <a:r>
              <a:rPr lang="en-US" altLang="zh-CN" dirty="0"/>
              <a:t>，</a:t>
            </a:r>
            <a:r>
              <a:rPr lang="zh-CN" altLang="en-US" dirty="0"/>
              <a:t>在构成意象</a:t>
            </a:r>
            <a:r>
              <a:rPr lang="en-US" altLang="zh-CN" dirty="0"/>
              <a:t>“</a:t>
            </a:r>
            <a:r>
              <a:rPr lang="zh-CN" altLang="en-US" dirty="0"/>
              <a:t>月</a:t>
            </a:r>
            <a:r>
              <a:rPr lang="en-US" altLang="zh-CN" dirty="0"/>
              <a:t>”</a:t>
            </a:r>
            <a:r>
              <a:rPr lang="zh-CN" altLang="en-US" dirty="0"/>
              <a:t>时</a:t>
            </a:r>
            <a:r>
              <a:rPr lang="en-US" altLang="zh-CN" dirty="0"/>
              <a:t>，</a:t>
            </a:r>
            <a:r>
              <a:rPr lang="zh-CN" altLang="en-US" dirty="0"/>
              <a:t>将其他物象的特点移到</a:t>
            </a:r>
            <a:r>
              <a:rPr lang="en-US" altLang="zh-CN" dirty="0"/>
              <a:t>“</a:t>
            </a:r>
            <a:r>
              <a:rPr lang="zh-CN" altLang="en-US" dirty="0"/>
              <a:t>月</a:t>
            </a:r>
            <a:r>
              <a:rPr lang="en-US" altLang="zh-CN" dirty="0"/>
              <a:t>”</a:t>
            </a:r>
            <a:r>
              <a:rPr lang="zh-CN" altLang="en-US" dirty="0"/>
              <a:t>这一物象上</a:t>
            </a:r>
            <a:r>
              <a:rPr lang="en-US" altLang="zh-CN" dirty="0"/>
              <a:t>，</a:t>
            </a:r>
            <a:r>
              <a:rPr lang="zh-CN" altLang="en-US" dirty="0"/>
              <a:t>使</a:t>
            </a:r>
            <a:r>
              <a:rPr lang="en-US" altLang="zh-CN" dirty="0"/>
              <a:t>“</a:t>
            </a:r>
            <a:r>
              <a:rPr lang="zh-CN" altLang="en-US" dirty="0"/>
              <a:t>月</a:t>
            </a:r>
            <a:r>
              <a:rPr lang="en-US" altLang="zh-CN" dirty="0"/>
              <a:t>”</a:t>
            </a:r>
            <a:r>
              <a:rPr lang="zh-CN" altLang="en-US" dirty="0"/>
              <a:t>具有了它本身并不具备的性质。</a:t>
            </a:r>
            <a:r>
              <a:rPr lang="en-US" altLang="zh-CN" dirty="0"/>
              <a:t>“</a:t>
            </a:r>
            <a:r>
              <a:rPr lang="zh-CN" altLang="en-US" dirty="0"/>
              <a:t>意象是借助客观物象表现出来的主观情意</a:t>
            </a:r>
            <a:r>
              <a:rPr lang="en-US" altLang="zh-CN" dirty="0"/>
              <a:t>”“</a:t>
            </a:r>
            <a:r>
              <a:rPr lang="zh-CN" altLang="en-US" dirty="0"/>
              <a:t>同一个物象</a:t>
            </a:r>
            <a:r>
              <a:rPr lang="en-US" altLang="zh-CN" dirty="0"/>
              <a:t>，</a:t>
            </a:r>
            <a:r>
              <a:rPr lang="zh-CN" altLang="en-US" dirty="0"/>
              <a:t>由于融入的情意不同</a:t>
            </a:r>
            <a:r>
              <a:rPr lang="en-US" altLang="zh-CN" dirty="0"/>
              <a:t>，</a:t>
            </a:r>
            <a:r>
              <a:rPr lang="zh-CN" altLang="en-US" dirty="0"/>
              <a:t>所构成的意象也就大异其趣</a:t>
            </a:r>
            <a:r>
              <a:rPr lang="en-US" altLang="zh-CN" dirty="0"/>
              <a:t>”，</a:t>
            </a:r>
            <a:r>
              <a:rPr lang="zh-CN" altLang="en-US" dirty="0"/>
              <a:t>在现实生活中</a:t>
            </a:r>
            <a:r>
              <a:rPr lang="en-US" altLang="zh-CN" dirty="0"/>
              <a:t>，</a:t>
            </a:r>
            <a:r>
              <a:rPr lang="en-US" altLang="zh-CN" dirty="0"/>
              <a:t>“</a:t>
            </a:r>
            <a:r>
              <a:rPr lang="zh-CN" altLang="en-US" dirty="0"/>
              <a:t>月</a:t>
            </a:r>
            <a:r>
              <a:rPr lang="en-US" altLang="zh-CN" dirty="0"/>
              <a:t>”</a:t>
            </a:r>
            <a:r>
              <a:rPr lang="zh-CN" altLang="en-US" dirty="0"/>
              <a:t>是可观而不可触的</a:t>
            </a:r>
            <a:r>
              <a:rPr lang="en-US" altLang="zh-CN" dirty="0"/>
              <a:t>，</a:t>
            </a:r>
            <a:r>
              <a:rPr lang="zh-CN" altLang="en-US" dirty="0"/>
              <a:t>但在词人的笔下</a:t>
            </a:r>
            <a:r>
              <a:rPr lang="en-US" altLang="zh-CN" dirty="0"/>
              <a:t>，</a:t>
            </a:r>
            <a:r>
              <a:rPr lang="en-US" altLang="zh-CN" dirty="0"/>
              <a:t>“</a:t>
            </a:r>
            <a:r>
              <a:rPr lang="zh-CN" altLang="en-US" dirty="0"/>
              <a:t>波心荡</a:t>
            </a:r>
            <a:r>
              <a:rPr lang="en-US" altLang="zh-CN" dirty="0"/>
              <a:t>，</a:t>
            </a:r>
            <a:r>
              <a:rPr lang="zh-CN" altLang="en-US" dirty="0"/>
              <a:t>冷月无声</a:t>
            </a:r>
            <a:r>
              <a:rPr lang="en-US" altLang="zh-CN" dirty="0"/>
              <a:t>”</a:t>
            </a:r>
            <a:r>
              <a:rPr lang="zh-CN" altLang="en-US" dirty="0"/>
              <a:t>表现了清幽伤感的气氛</a:t>
            </a:r>
            <a:r>
              <a:rPr lang="en-US" altLang="zh-CN" dirty="0"/>
              <a:t>，</a:t>
            </a:r>
            <a:r>
              <a:rPr lang="zh-CN" altLang="en-US" dirty="0"/>
              <a:t>而</a:t>
            </a:r>
            <a:r>
              <a:rPr lang="en-US" altLang="zh-CN" dirty="0"/>
              <a:t>“</a:t>
            </a:r>
            <a:r>
              <a:rPr lang="zh-CN" altLang="en-US" dirty="0"/>
              <a:t>月</a:t>
            </a:r>
            <a:r>
              <a:rPr lang="en-US" altLang="zh-CN" dirty="0"/>
              <a:t>”</a:t>
            </a:r>
            <a:r>
              <a:rPr lang="zh-CN" altLang="en-US" dirty="0"/>
              <a:t>也似乎具有了冷暖之分</a:t>
            </a:r>
            <a:r>
              <a:rPr lang="en-US" altLang="zh-CN" dirty="0"/>
              <a:t>;“</a:t>
            </a:r>
            <a:r>
              <a:rPr lang="zh-CN" altLang="en-US" dirty="0"/>
              <a:t>月</a:t>
            </a:r>
            <a:r>
              <a:rPr lang="en-US" altLang="zh-CN" dirty="0"/>
              <a:t>”</a:t>
            </a:r>
            <a:r>
              <a:rPr lang="zh-CN" altLang="en-US" dirty="0"/>
              <a:t>是静物</a:t>
            </a:r>
            <a:r>
              <a:rPr lang="en-US" altLang="zh-CN" dirty="0"/>
              <a:t>，</a:t>
            </a:r>
            <a:r>
              <a:rPr lang="en-US" altLang="zh-CN" dirty="0"/>
              <a:t>“</a:t>
            </a:r>
            <a:r>
              <a:rPr lang="zh-CN" altLang="en-US" dirty="0"/>
              <a:t>无声</a:t>
            </a:r>
            <a:r>
              <a:rPr lang="en-US" altLang="zh-CN" dirty="0"/>
              <a:t>”</a:t>
            </a:r>
            <a:r>
              <a:rPr lang="zh-CN" altLang="en-US" dirty="0"/>
              <a:t>是正常状态</a:t>
            </a:r>
            <a:r>
              <a:rPr lang="en-US" altLang="zh-CN" dirty="0"/>
              <a:t>，</a:t>
            </a:r>
            <a:r>
              <a:rPr lang="zh-CN" altLang="en-US" dirty="0"/>
              <a:t>但在词人看来</a:t>
            </a:r>
            <a:r>
              <a:rPr lang="en-US" altLang="zh-CN" dirty="0"/>
              <a:t>，</a:t>
            </a:r>
            <a:r>
              <a:rPr lang="en-US" altLang="zh-CN" dirty="0"/>
              <a:t>“</a:t>
            </a:r>
            <a:r>
              <a:rPr lang="zh-CN" altLang="en-US" dirty="0"/>
              <a:t>月</a:t>
            </a:r>
            <a:r>
              <a:rPr lang="en-US" altLang="zh-CN" dirty="0"/>
              <a:t>”</a:t>
            </a:r>
            <a:r>
              <a:rPr lang="zh-CN" altLang="en-US" dirty="0"/>
              <a:t>似乎是禁不住伤感才保持沉默的</a:t>
            </a:r>
            <a:r>
              <a:rPr lang="en-US" altLang="zh-CN" dirty="0"/>
              <a:t>，</a:t>
            </a:r>
            <a:r>
              <a:rPr lang="zh-CN" altLang="en-US" dirty="0"/>
              <a:t>从而赋予</a:t>
            </a:r>
            <a:r>
              <a:rPr lang="en-US" altLang="zh-CN" dirty="0"/>
              <a:t>“</a:t>
            </a:r>
            <a:r>
              <a:rPr lang="zh-CN" altLang="en-US" dirty="0"/>
              <a:t>月</a:t>
            </a:r>
            <a:r>
              <a:rPr lang="en-US" altLang="zh-CN" dirty="0"/>
              <a:t>”</a:t>
            </a:r>
            <a:r>
              <a:rPr lang="zh-CN" altLang="en-US" dirty="0"/>
              <a:t>以人的情感。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1" grpId="1"/>
      <p:bldP spid="2" grpId="0"/>
      <p:bldP spid="2" grpId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/>
        </p:nvSpPr>
        <p:spPr>
          <a:xfrm>
            <a:off x="9842500" y="124460"/>
            <a:ext cx="1997710" cy="575945"/>
          </a:xfrm>
          <a:prstGeom prst="rect">
            <a:avLst/>
          </a:prstGeom>
          <a:solidFill>
            <a:srgbClr val="3D589F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3D589F"/>
              </a:solidFill>
              <a:uFillTx/>
            </a:endParaRPr>
          </a:p>
        </p:txBody>
      </p:sp>
      <p:pic>
        <p:nvPicPr>
          <p:cNvPr id="13" name="图片 12" descr="未标题-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0144760" y="-78105"/>
            <a:ext cx="1695450" cy="906145"/>
          </a:xfrm>
          <a:prstGeom prst="rect">
            <a:avLst/>
          </a:prstGeom>
        </p:spPr>
      </p:pic>
      <p:sp>
        <p:nvSpPr>
          <p:cNvPr id="4" name="文本框 3"/>
          <p:cNvSpPr txBox="1"/>
          <p:nvPr>
            <p:custDataLst>
              <p:tags r:id="rId2"/>
            </p:custDataLst>
          </p:nvPr>
        </p:nvSpPr>
        <p:spPr>
          <a:xfrm>
            <a:off x="549275" y="1341120"/>
            <a:ext cx="11380470" cy="262763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fontAlgn="auto">
              <a:lnSpc>
                <a:spcPts val="2500"/>
              </a:lnSpc>
              <a:spcBef>
                <a:spcPts val="0"/>
              </a:spcBef>
              <a:spcAft>
                <a:spcPts val="0"/>
              </a:spcAft>
            </a:pPr>
            <a:r>
              <a:rPr lang="en-US" dirty="0"/>
              <a:t>       </a:t>
            </a:r>
            <a:r>
              <a:rPr lang="zh-CN" altLang="en-US" dirty="0"/>
              <a:t>古代诗歌阅读</a:t>
            </a:r>
            <a:endParaRPr lang="zh-CN" altLang="en-US" dirty="0"/>
          </a:p>
          <a:p>
            <a:pPr indent="457200" algn="ctr">
              <a:lnSpc>
                <a:spcPct val="150000"/>
              </a:lnSpc>
            </a:pPr>
            <a:r>
              <a:rPr sz="2400" b="1" dirty="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少 年 游</a:t>
            </a:r>
            <a:endParaRPr sz="2400" b="1" dirty="0"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  <a:p>
            <a:pPr indent="457200" algn="ctr">
              <a:lnSpc>
                <a:spcPct val="150000"/>
              </a:lnSpc>
            </a:pPr>
            <a:r>
              <a:rPr lang="zh-CN" altLang="en-US" dirty="0"/>
              <a:t>柳　永</a:t>
            </a:r>
            <a:endParaRPr lang="zh-CN" altLang="en-US" dirty="0"/>
          </a:p>
          <a:p>
            <a:pPr indent="457200" algn="ctr">
              <a:lnSpc>
                <a:spcPct val="150000"/>
              </a:lnSpc>
            </a:pPr>
            <a:r>
              <a:rPr lang="zh-CN" altLang="en-US" dirty="0"/>
              <a:t>长安古道马迟迟，高柳乱蝉嘶。夕阳鸟外，秋风原上，目断四天垂。</a:t>
            </a:r>
            <a:endParaRPr lang="zh-CN" altLang="en-US" dirty="0"/>
          </a:p>
          <a:p>
            <a:pPr indent="457200" algn="ctr">
              <a:lnSpc>
                <a:spcPct val="150000"/>
              </a:lnSpc>
            </a:pPr>
            <a:r>
              <a:rPr lang="zh-CN" altLang="en-US" dirty="0"/>
              <a:t>归云一去无踪迹，何处是前期</a:t>
            </a:r>
            <a:r>
              <a:rPr lang="en-US" altLang="en-US" baseline="30000" dirty="0"/>
              <a:t>①</a:t>
            </a:r>
            <a:r>
              <a:rPr lang="en-US" altLang="zh-CN" dirty="0"/>
              <a:t>?</a:t>
            </a:r>
            <a:r>
              <a:rPr lang="zh-CN" altLang="en-US" dirty="0"/>
              <a:t>狎兴</a:t>
            </a:r>
            <a:r>
              <a:rPr lang="en-US" altLang="en-US" baseline="30000" dirty="0"/>
              <a:t>②</a:t>
            </a:r>
            <a:r>
              <a:rPr lang="zh-CN" altLang="en-US" dirty="0"/>
              <a:t>生疏，酒徒萧索</a:t>
            </a:r>
            <a:r>
              <a:rPr lang="en-US" altLang="en-US" baseline="30000" dirty="0"/>
              <a:t>③</a:t>
            </a:r>
            <a:r>
              <a:rPr lang="zh-CN" altLang="en-US" baseline="30000" dirty="0"/>
              <a:t>，</a:t>
            </a:r>
            <a:r>
              <a:rPr lang="zh-CN" altLang="en-US" dirty="0"/>
              <a:t>不似少年时。</a:t>
            </a:r>
            <a:endParaRPr lang="zh-CN" altLang="en-US" dirty="0"/>
          </a:p>
          <a:p>
            <a:pPr indent="457200" algn="ctr">
              <a:lnSpc>
                <a:spcPct val="150000"/>
              </a:lnSpc>
            </a:pPr>
            <a:r>
              <a:rPr lang="zh-CN" altLang="en-US" dirty="0"/>
              <a:t>【注】</a:t>
            </a:r>
            <a:r>
              <a:rPr lang="en-US" altLang="en-US" dirty="0"/>
              <a:t>①</a:t>
            </a:r>
            <a:r>
              <a:rPr lang="zh-CN" altLang="en-US" dirty="0"/>
              <a:t>前期</a:t>
            </a:r>
            <a:r>
              <a:rPr lang="en-US" altLang="zh-CN" dirty="0"/>
              <a:t>:</a:t>
            </a:r>
            <a:r>
              <a:rPr lang="zh-CN" altLang="en-US" dirty="0"/>
              <a:t>往日的约定或志向。</a:t>
            </a:r>
            <a:r>
              <a:rPr lang="en-US" altLang="en-US" dirty="0"/>
              <a:t>②</a:t>
            </a:r>
            <a:r>
              <a:rPr lang="zh-CN" altLang="en-US" dirty="0"/>
              <a:t>狎兴</a:t>
            </a:r>
            <a:r>
              <a:rPr lang="en-US" altLang="zh-CN" dirty="0"/>
              <a:t>:</a:t>
            </a:r>
            <a:r>
              <a:rPr lang="zh-CN" altLang="en-US" dirty="0"/>
              <a:t>狂放游乐的兴致。</a:t>
            </a:r>
            <a:r>
              <a:rPr lang="en-US" altLang="en-US" dirty="0"/>
              <a:t>③</a:t>
            </a:r>
            <a:r>
              <a:rPr lang="zh-CN" altLang="en-US" dirty="0"/>
              <a:t>萧索</a:t>
            </a:r>
            <a:r>
              <a:rPr lang="en-US" altLang="zh-CN" dirty="0"/>
              <a:t>:</a:t>
            </a:r>
            <a:r>
              <a:rPr lang="zh-CN" altLang="en-US" dirty="0"/>
              <a:t>零散</a:t>
            </a:r>
            <a:r>
              <a:rPr lang="en-US" altLang="zh-CN" dirty="0"/>
              <a:t>，</a:t>
            </a:r>
            <a:r>
              <a:rPr lang="zh-CN" altLang="en-US" dirty="0"/>
              <a:t>稀少。</a:t>
            </a:r>
            <a:endParaRPr lang="zh-CN" altLang="en-US" dirty="0"/>
          </a:p>
        </p:txBody>
      </p:sp>
      <p:grpSp>
        <p:nvGrpSpPr>
          <p:cNvPr id="21" name="组合 20"/>
          <p:cNvGrpSpPr/>
          <p:nvPr/>
        </p:nvGrpSpPr>
        <p:grpSpPr>
          <a:xfrm>
            <a:off x="335915" y="836930"/>
            <a:ext cx="3568065" cy="548005"/>
            <a:chOff x="1216" y="1555"/>
            <a:chExt cx="5619" cy="863"/>
          </a:xfrm>
        </p:grpSpPr>
        <p:sp>
          <p:nvSpPr>
            <p:cNvPr id="22" name="文本框 21"/>
            <p:cNvSpPr txBox="1"/>
            <p:nvPr>
              <p:custDataLst>
                <p:tags r:id="rId3"/>
              </p:custDataLst>
            </p:nvPr>
          </p:nvSpPr>
          <p:spPr>
            <a:xfrm>
              <a:off x="2182" y="1565"/>
              <a:ext cx="4653" cy="7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r>
                <a:rPr lang="zh-CN" altLang="en-US" sz="2400">
                  <a:solidFill>
                    <a:srgbClr val="3D589F"/>
                  </a:solidFill>
                </a:rPr>
                <a:t>刷素养</a:t>
              </a:r>
              <a:endParaRPr lang="zh-CN" altLang="en-US" sz="2400">
                <a:solidFill>
                  <a:srgbClr val="3D589F"/>
                </a:solidFill>
              </a:endParaRPr>
            </a:p>
          </p:txBody>
        </p:sp>
        <p:pic>
          <p:nvPicPr>
            <p:cNvPr id="23" name="图片 22" descr="模板图标"/>
            <p:cNvPicPr>
              <a:picLocks noChangeAspect="1"/>
            </p:cNvPicPr>
            <p:nvPr>
              <p:custDataLst>
                <p:tags r:id="rId4"/>
              </p:custDataLst>
            </p:nvPr>
          </p:nvPicPr>
          <p:blipFill>
            <a:blip r:embed="rId5"/>
            <a:stretch>
              <a:fillRect/>
            </a:stretch>
          </p:blipFill>
          <p:spPr>
            <a:xfrm>
              <a:off x="1216" y="1555"/>
              <a:ext cx="869" cy="863"/>
            </a:xfrm>
            <a:prstGeom prst="rect">
              <a:avLst/>
            </a:prstGeom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9"/>
          <p:cNvSpPr txBox="1"/>
          <p:nvPr/>
        </p:nvSpPr>
        <p:spPr>
          <a:xfrm>
            <a:off x="839470" y="1483995"/>
            <a:ext cx="10212705" cy="80708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ct val="150000"/>
              </a:lnSpc>
            </a:pPr>
            <a:r>
              <a:rPr lang="en-US" altLang="zh-CN"/>
              <a:t>6.</a:t>
            </a:r>
            <a:r>
              <a:rPr lang="zh-CN" altLang="en-US"/>
              <a:t>下列对这首词的理解和赏析</a:t>
            </a:r>
            <a:r>
              <a:rPr lang="en-US" altLang="zh-CN"/>
              <a:t>，</a:t>
            </a:r>
            <a:r>
              <a:rPr lang="zh-CN" altLang="en-US"/>
              <a:t>不正确的一项是</a:t>
            </a:r>
            <a:r>
              <a:rPr lang="en-US" altLang="zh-CN"/>
              <a:t>	(</a:t>
            </a:r>
            <a:r>
              <a:rPr lang="zh-CN" altLang="en-US"/>
              <a:t>　　</a:t>
            </a:r>
            <a:r>
              <a:rPr lang="en-US" altLang="zh-CN"/>
              <a:t>)</a:t>
            </a:r>
            <a:endParaRPr lang="en-US" altLang="zh-CN"/>
          </a:p>
          <a:p>
            <a:pPr>
              <a:lnSpc>
                <a:spcPct val="150000"/>
              </a:lnSpc>
            </a:pPr>
            <a:r>
              <a:rPr lang="en-US" altLang="zh-CN"/>
              <a:t>A.</a:t>
            </a:r>
            <a:r>
              <a:rPr lang="zh-CN" altLang="en-US"/>
              <a:t>这首词由秋日中的长安古道起笔</a:t>
            </a:r>
            <a:r>
              <a:rPr lang="en-US" altLang="zh-CN"/>
              <a:t>，</a:t>
            </a:r>
            <a:r>
              <a:rPr lang="zh-CN" altLang="en-US"/>
              <a:t>低沉伤感</a:t>
            </a:r>
            <a:r>
              <a:rPr lang="en-US" altLang="zh-CN"/>
              <a:t>，</a:t>
            </a:r>
            <a:r>
              <a:rPr lang="zh-CN" altLang="en-US"/>
              <a:t>为全词蒙上了一层愁绪。</a:t>
            </a:r>
            <a:endParaRPr lang="zh-CN" altLang="en-US"/>
          </a:p>
          <a:p>
            <a:pPr>
              <a:lnSpc>
                <a:spcPct val="150000"/>
              </a:lnSpc>
            </a:pPr>
            <a:r>
              <a:rPr lang="en-US" altLang="zh-CN"/>
              <a:t>B.“</a:t>
            </a:r>
            <a:r>
              <a:rPr lang="zh-CN" altLang="en-US"/>
              <a:t>夕阳</a:t>
            </a:r>
            <a:r>
              <a:rPr lang="en-US" altLang="zh-CN"/>
              <a:t>”</a:t>
            </a:r>
            <a:r>
              <a:rPr lang="zh-CN" altLang="en-US"/>
              <a:t>三句写词人眼前的景象</a:t>
            </a:r>
            <a:r>
              <a:rPr lang="en-US" altLang="zh-CN"/>
              <a:t>，</a:t>
            </a:r>
            <a:r>
              <a:rPr lang="zh-CN" altLang="en-US"/>
              <a:t>描绘出一幅空阔寥落的茫茫秋野之景。</a:t>
            </a:r>
            <a:endParaRPr lang="zh-CN" altLang="en-US"/>
          </a:p>
          <a:p>
            <a:pPr>
              <a:lnSpc>
                <a:spcPct val="150000"/>
              </a:lnSpc>
            </a:pPr>
            <a:r>
              <a:rPr lang="en-US" altLang="zh-CN"/>
              <a:t>C.“</a:t>
            </a:r>
            <a:r>
              <a:rPr lang="zh-CN" altLang="en-US"/>
              <a:t>归云</a:t>
            </a:r>
            <a:r>
              <a:rPr lang="en-US" altLang="zh-CN"/>
              <a:t>”</a:t>
            </a:r>
            <a:r>
              <a:rPr lang="zh-CN" altLang="en-US"/>
              <a:t>乃词人自喻</a:t>
            </a:r>
            <a:r>
              <a:rPr lang="en-US" altLang="zh-CN"/>
              <a:t>，</a:t>
            </a:r>
            <a:r>
              <a:rPr lang="en-US" altLang="zh-CN"/>
              <a:t>“</a:t>
            </a:r>
            <a:r>
              <a:rPr lang="zh-CN" altLang="en-US"/>
              <a:t>一去无踪迹</a:t>
            </a:r>
            <a:r>
              <a:rPr lang="en-US" altLang="zh-CN"/>
              <a:t>”</a:t>
            </a:r>
            <a:r>
              <a:rPr lang="zh-CN" altLang="en-US"/>
              <a:t>表现其归隐的洒脱和胸襟的豁达。</a:t>
            </a:r>
            <a:endParaRPr lang="zh-CN" altLang="en-US"/>
          </a:p>
          <a:p>
            <a:pPr>
              <a:lnSpc>
                <a:spcPct val="150000"/>
              </a:lnSpc>
            </a:pPr>
            <a:r>
              <a:rPr lang="en-US" altLang="zh-CN"/>
              <a:t>D.“</a:t>
            </a:r>
            <a:r>
              <a:rPr lang="zh-CN" altLang="en-US"/>
              <a:t>不似少年时</a:t>
            </a:r>
            <a:r>
              <a:rPr lang="en-US" altLang="zh-CN"/>
              <a:t>”</a:t>
            </a:r>
            <a:r>
              <a:rPr lang="zh-CN" altLang="en-US"/>
              <a:t>含有词人对过去时光的怀念和对眼下处境的失意之情。</a:t>
            </a:r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9842500" y="124460"/>
            <a:ext cx="1997710" cy="575945"/>
          </a:xfrm>
          <a:prstGeom prst="rect">
            <a:avLst/>
          </a:prstGeom>
          <a:solidFill>
            <a:srgbClr val="3D589F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3D589F"/>
              </a:solidFill>
              <a:uFillTx/>
            </a:endParaRPr>
          </a:p>
        </p:txBody>
      </p:sp>
      <p:pic>
        <p:nvPicPr>
          <p:cNvPr id="13" name="图片 12" descr="未标题-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44760" y="-78105"/>
            <a:ext cx="1695450" cy="906145"/>
          </a:xfrm>
          <a:prstGeom prst="rect">
            <a:avLst/>
          </a:prstGeom>
        </p:spPr>
      </p:pic>
      <p:grpSp>
        <p:nvGrpSpPr>
          <p:cNvPr id="15" name="组合 14"/>
          <p:cNvGrpSpPr/>
          <p:nvPr/>
        </p:nvGrpSpPr>
        <p:grpSpPr>
          <a:xfrm>
            <a:off x="772160" y="843915"/>
            <a:ext cx="3568065" cy="548005"/>
            <a:chOff x="1216" y="1668"/>
            <a:chExt cx="5619" cy="863"/>
          </a:xfrm>
        </p:grpSpPr>
        <p:sp>
          <p:nvSpPr>
            <p:cNvPr id="9" name="文本框 8"/>
            <p:cNvSpPr txBox="1"/>
            <p:nvPr/>
          </p:nvSpPr>
          <p:spPr>
            <a:xfrm>
              <a:off x="2182" y="1791"/>
              <a:ext cx="4653" cy="7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>
                  <a:solidFill>
                    <a:srgbClr val="3D589F"/>
                  </a:solidFill>
                </a:rPr>
                <a:t>刷素养</a:t>
              </a:r>
              <a:endParaRPr lang="zh-CN" altLang="en-US" sz="2400">
                <a:solidFill>
                  <a:srgbClr val="3D589F"/>
                </a:solidFill>
              </a:endParaRPr>
            </a:p>
          </p:txBody>
        </p:sp>
        <p:pic>
          <p:nvPicPr>
            <p:cNvPr id="14" name="图片 13" descr="模板图标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216" y="1668"/>
              <a:ext cx="869" cy="863"/>
            </a:xfrm>
            <a:prstGeom prst="rect">
              <a:avLst/>
            </a:prstGeom>
          </p:spPr>
        </p:pic>
      </p:grpSp>
      <p:sp>
        <p:nvSpPr>
          <p:cNvPr id="2" name="文本框 1"/>
          <p:cNvSpPr txBox="1"/>
          <p:nvPr/>
        </p:nvSpPr>
        <p:spPr>
          <a:xfrm>
            <a:off x="623570" y="4077335"/>
            <a:ext cx="10185400" cy="31686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pPr algn="l">
              <a:buClrTx/>
              <a:buSzTx/>
              <a:buFontTx/>
            </a:pPr>
            <a:r>
              <a:rPr lang="zh-CN" altLang="en-US"/>
              <a:t>【</a:t>
            </a:r>
            <a:r>
              <a:rPr altLang="zh-CN" dirty="0"/>
              <a:t>解析】</a:t>
            </a:r>
            <a:r>
              <a:rPr lang="zh-CN" altLang="en-US" dirty="0"/>
              <a:t>本题考查鉴赏古代诗歌的能力。</a:t>
            </a:r>
            <a:r>
              <a:rPr lang="en-US" altLang="zh-CN" dirty="0"/>
              <a:t>C</a:t>
            </a:r>
            <a:r>
              <a:rPr lang="zh-CN" altLang="en-US" dirty="0"/>
              <a:t>项</a:t>
            </a:r>
            <a:r>
              <a:rPr lang="en-US" altLang="zh-CN" dirty="0"/>
              <a:t>，</a:t>
            </a:r>
            <a:r>
              <a:rPr lang="en-US" altLang="zh-CN" dirty="0"/>
              <a:t>“</a:t>
            </a:r>
            <a:r>
              <a:rPr lang="zh-CN" altLang="en-US" dirty="0"/>
              <a:t>归隐的洒脱和胸襟的豁达</a:t>
            </a:r>
            <a:r>
              <a:rPr lang="en-US" altLang="zh-CN" dirty="0"/>
              <a:t>”</a:t>
            </a:r>
            <a:r>
              <a:rPr lang="zh-CN" altLang="en-US" dirty="0"/>
              <a:t>错误。词中对景色的描写无不流露出萧瑟之感</a:t>
            </a:r>
            <a:r>
              <a:rPr lang="en-US" altLang="zh-CN" dirty="0"/>
              <a:t>，</a:t>
            </a:r>
            <a:r>
              <a:rPr lang="zh-CN" altLang="en-US" dirty="0"/>
              <a:t>后文也表达了词人对往昔的怀念</a:t>
            </a:r>
            <a:r>
              <a:rPr lang="en-US" altLang="zh-CN" dirty="0"/>
              <a:t>，</a:t>
            </a:r>
            <a:r>
              <a:rPr lang="zh-CN" altLang="en-US" dirty="0"/>
              <a:t>由此可知</a:t>
            </a:r>
            <a:r>
              <a:rPr lang="en-US" altLang="zh-CN" dirty="0"/>
              <a:t>，</a:t>
            </a:r>
            <a:r>
              <a:rPr lang="zh-CN" altLang="en-US" dirty="0"/>
              <a:t>词人一生落魄</a:t>
            </a:r>
            <a:r>
              <a:rPr lang="en-US" altLang="zh-CN" dirty="0"/>
              <a:t>，</a:t>
            </a:r>
            <a:r>
              <a:rPr lang="zh-CN" altLang="en-US" dirty="0"/>
              <a:t>如行云般飘浮不定</a:t>
            </a:r>
            <a:r>
              <a:rPr lang="en-US" altLang="zh-CN" dirty="0"/>
              <a:t>，</a:t>
            </a:r>
            <a:r>
              <a:rPr lang="en-US" altLang="zh-CN" dirty="0"/>
              <a:t>“</a:t>
            </a:r>
            <a:r>
              <a:rPr lang="zh-CN" altLang="en-US" dirty="0"/>
              <a:t>归云</a:t>
            </a:r>
            <a:r>
              <a:rPr lang="en-US" altLang="zh-CN" dirty="0"/>
              <a:t>”</a:t>
            </a:r>
            <a:r>
              <a:rPr lang="zh-CN" altLang="en-US" dirty="0"/>
              <a:t>中寄托的词人的情感应是迷茫和痛苦</a:t>
            </a:r>
            <a:r>
              <a:rPr lang="en-US" altLang="zh-CN" dirty="0"/>
              <a:t>，</a:t>
            </a:r>
            <a:r>
              <a:rPr lang="zh-CN" altLang="en-US" dirty="0"/>
              <a:t>而不是</a:t>
            </a:r>
            <a:r>
              <a:rPr lang="en-US" altLang="zh-CN" dirty="0"/>
              <a:t>“</a:t>
            </a:r>
            <a:r>
              <a:rPr lang="zh-CN" altLang="en-US" dirty="0"/>
              <a:t>洒脱</a:t>
            </a:r>
            <a:r>
              <a:rPr lang="en-US" altLang="zh-CN" dirty="0"/>
              <a:t>”</a:t>
            </a:r>
            <a:r>
              <a:rPr lang="zh-CN" altLang="en-US" dirty="0"/>
              <a:t>和</a:t>
            </a:r>
            <a:r>
              <a:rPr lang="en-US" altLang="zh-CN" dirty="0"/>
              <a:t>“</a:t>
            </a:r>
            <a:r>
              <a:rPr lang="zh-CN" altLang="en-US" dirty="0"/>
              <a:t>豁达</a:t>
            </a:r>
            <a:r>
              <a:rPr lang="en-US" altLang="zh-CN" dirty="0"/>
              <a:t>”</a:t>
            </a:r>
            <a:r>
              <a:rPr lang="zh-CN" altLang="en-US" dirty="0"/>
              <a:t>。</a:t>
            </a:r>
            <a:endParaRPr lang="zh-CN" altLang="en-US" dirty="0"/>
          </a:p>
        </p:txBody>
      </p:sp>
      <p:sp>
        <p:nvSpPr>
          <p:cNvPr id="18" name="文本框 17"/>
          <p:cNvSpPr txBox="1"/>
          <p:nvPr/>
        </p:nvSpPr>
        <p:spPr>
          <a:xfrm>
            <a:off x="6527800" y="1628775"/>
            <a:ext cx="505460" cy="45402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r>
              <a:rPr lang="en-US" altLang="zh-CN"/>
              <a:t>C</a:t>
            </a:r>
            <a:r>
              <a:rPr lang="zh-CN" altLang="en-US"/>
              <a:t>　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18" grpId="0"/>
      <p:bldP spid="18" grpId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9"/>
          <p:cNvSpPr txBox="1"/>
          <p:nvPr/>
        </p:nvSpPr>
        <p:spPr>
          <a:xfrm>
            <a:off x="839470" y="1483995"/>
            <a:ext cx="10212705" cy="80708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ct val="150000"/>
              </a:lnSpc>
            </a:pPr>
            <a:r>
              <a:rPr lang="en-US" altLang="zh-CN"/>
              <a:t>7.“</a:t>
            </a:r>
            <a:r>
              <a:rPr lang="zh-CN" altLang="en-US"/>
              <a:t>高柳乱蝉嘶</a:t>
            </a:r>
            <a:r>
              <a:rPr lang="en-US" altLang="zh-CN"/>
              <a:t>”</a:t>
            </a:r>
            <a:r>
              <a:rPr lang="zh-CN" altLang="en-US"/>
              <a:t>一句中</a:t>
            </a:r>
            <a:r>
              <a:rPr lang="en-US" altLang="zh-CN"/>
              <a:t>“</a:t>
            </a:r>
            <a:r>
              <a:rPr lang="zh-CN" altLang="en-US"/>
              <a:t>乱</a:t>
            </a:r>
            <a:r>
              <a:rPr lang="en-US" altLang="zh-CN"/>
              <a:t>”</a:t>
            </a:r>
            <a:r>
              <a:rPr lang="zh-CN" altLang="en-US"/>
              <a:t>字用得极妙</a:t>
            </a:r>
            <a:r>
              <a:rPr lang="en-US" altLang="zh-CN"/>
              <a:t>，</a:t>
            </a:r>
            <a:r>
              <a:rPr lang="zh-CN" altLang="en-US"/>
              <a:t>请结合全词</a:t>
            </a:r>
            <a:r>
              <a:rPr lang="en-US" altLang="zh-CN"/>
              <a:t>，</a:t>
            </a:r>
            <a:r>
              <a:rPr lang="zh-CN" altLang="en-US"/>
              <a:t>分析其妙在何处。</a:t>
            </a:r>
            <a:r>
              <a:rPr lang="zh-CN" altLang="en-US"/>
              <a:t>　</a:t>
            </a:r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9842500" y="124460"/>
            <a:ext cx="1997710" cy="575945"/>
          </a:xfrm>
          <a:prstGeom prst="rect">
            <a:avLst/>
          </a:prstGeom>
          <a:solidFill>
            <a:srgbClr val="3D589F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3D589F"/>
              </a:solidFill>
              <a:uFillTx/>
            </a:endParaRPr>
          </a:p>
        </p:txBody>
      </p:sp>
      <p:pic>
        <p:nvPicPr>
          <p:cNvPr id="13" name="图片 12" descr="未标题-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44760" y="-78105"/>
            <a:ext cx="1695450" cy="906145"/>
          </a:xfrm>
          <a:prstGeom prst="rect">
            <a:avLst/>
          </a:prstGeom>
        </p:spPr>
      </p:pic>
      <p:grpSp>
        <p:nvGrpSpPr>
          <p:cNvPr id="15" name="组合 14"/>
          <p:cNvGrpSpPr/>
          <p:nvPr/>
        </p:nvGrpSpPr>
        <p:grpSpPr>
          <a:xfrm>
            <a:off x="772160" y="843915"/>
            <a:ext cx="3568065" cy="548005"/>
            <a:chOff x="1216" y="1668"/>
            <a:chExt cx="5619" cy="863"/>
          </a:xfrm>
        </p:grpSpPr>
        <p:sp>
          <p:nvSpPr>
            <p:cNvPr id="9" name="文本框 8"/>
            <p:cNvSpPr txBox="1"/>
            <p:nvPr/>
          </p:nvSpPr>
          <p:spPr>
            <a:xfrm>
              <a:off x="2182" y="1791"/>
              <a:ext cx="4653" cy="7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>
                  <a:solidFill>
                    <a:srgbClr val="3D589F"/>
                  </a:solidFill>
                </a:rPr>
                <a:t>刷素养</a:t>
              </a:r>
              <a:endParaRPr lang="zh-CN" altLang="en-US" sz="2400">
                <a:solidFill>
                  <a:srgbClr val="3D589F"/>
                </a:solidFill>
              </a:endParaRPr>
            </a:p>
          </p:txBody>
        </p:sp>
        <p:pic>
          <p:nvPicPr>
            <p:cNvPr id="14" name="图片 13" descr="模板图标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216" y="1668"/>
              <a:ext cx="869" cy="863"/>
            </a:xfrm>
            <a:prstGeom prst="rect">
              <a:avLst/>
            </a:prstGeom>
          </p:spPr>
        </p:pic>
      </p:grpSp>
      <p:sp>
        <p:nvSpPr>
          <p:cNvPr id="21" name="文本框 20"/>
          <p:cNvSpPr txBox="1"/>
          <p:nvPr/>
        </p:nvSpPr>
        <p:spPr>
          <a:xfrm>
            <a:off x="623570" y="3860800"/>
            <a:ext cx="10285730" cy="31686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pPr algn="l">
              <a:buClrTx/>
              <a:buSzTx/>
              <a:buFontTx/>
            </a:pPr>
            <a:r>
              <a:rPr lang="zh-CN" altLang="en-US" dirty="0">
                <a:solidFill>
                  <a:srgbClr val="0070C0"/>
                </a:solidFill>
                <a:uFill>
                  <a:solidFill>
                    <a:schemeClr val="bg1"/>
                  </a:solidFill>
                </a:uFill>
              </a:rPr>
              <a:t>【答案】</a:t>
            </a:r>
            <a:r>
              <a:rPr lang="en-US" altLang="en-US" u="sng" dirty="0">
                <a:solidFill>
                  <a:srgbClr val="0070C0"/>
                </a:solidFill>
                <a:uFill>
                  <a:solidFill>
                    <a:schemeClr val="bg1"/>
                  </a:solidFill>
                </a:uFill>
              </a:rPr>
              <a:t>①</a:t>
            </a:r>
            <a:r>
              <a:rPr lang="en-US" altLang="zh-CN" u="sng" dirty="0">
                <a:solidFill>
                  <a:srgbClr val="0070C0"/>
                </a:solidFill>
                <a:uFill>
                  <a:solidFill>
                    <a:schemeClr val="bg1"/>
                  </a:solidFill>
                </a:uFill>
              </a:rPr>
              <a:t>“</a:t>
            </a:r>
            <a:r>
              <a:rPr lang="zh-CN" altLang="en-US" u="sng" dirty="0">
                <a:solidFill>
                  <a:srgbClr val="0070C0"/>
                </a:solidFill>
                <a:uFill>
                  <a:solidFill>
                    <a:schemeClr val="bg1"/>
                  </a:solidFill>
                </a:uFill>
              </a:rPr>
              <a:t>蝉嘶</a:t>
            </a:r>
            <a:r>
              <a:rPr lang="en-US" altLang="zh-CN" u="sng" dirty="0">
                <a:solidFill>
                  <a:srgbClr val="0070C0"/>
                </a:solidFill>
                <a:uFill>
                  <a:solidFill>
                    <a:schemeClr val="bg1"/>
                  </a:solidFill>
                </a:uFill>
              </a:rPr>
              <a:t>”</a:t>
            </a:r>
            <a:r>
              <a:rPr lang="zh-CN" altLang="en-US" u="sng" dirty="0">
                <a:solidFill>
                  <a:srgbClr val="0070C0"/>
                </a:solidFill>
                <a:uFill>
                  <a:solidFill>
                    <a:schemeClr val="bg1"/>
                  </a:solidFill>
                </a:uFill>
              </a:rPr>
              <a:t>之前加一</a:t>
            </a:r>
            <a:r>
              <a:rPr lang="en-US" altLang="zh-CN" u="sng" dirty="0">
                <a:solidFill>
                  <a:srgbClr val="0070C0"/>
                </a:solidFill>
                <a:uFill>
                  <a:solidFill>
                    <a:schemeClr val="bg1"/>
                  </a:solidFill>
                </a:uFill>
              </a:rPr>
              <a:t>“</a:t>
            </a:r>
            <a:r>
              <a:rPr lang="zh-CN" altLang="en-US" u="sng" dirty="0">
                <a:solidFill>
                  <a:srgbClr val="0070C0"/>
                </a:solidFill>
                <a:uFill>
                  <a:solidFill>
                    <a:schemeClr val="bg1"/>
                  </a:solidFill>
                </a:uFill>
              </a:rPr>
              <a:t>乱</a:t>
            </a:r>
            <a:r>
              <a:rPr lang="en-US" altLang="zh-CN" u="sng" dirty="0">
                <a:solidFill>
                  <a:srgbClr val="0070C0"/>
                </a:solidFill>
                <a:uFill>
                  <a:solidFill>
                    <a:schemeClr val="bg1"/>
                  </a:solidFill>
                </a:uFill>
              </a:rPr>
              <a:t>”</a:t>
            </a:r>
            <a:r>
              <a:rPr lang="zh-CN" altLang="en-US" u="sng" dirty="0">
                <a:solidFill>
                  <a:srgbClr val="0070C0"/>
                </a:solidFill>
                <a:uFill>
                  <a:solidFill>
                    <a:schemeClr val="bg1"/>
                  </a:solidFill>
                </a:uFill>
              </a:rPr>
              <a:t>字</a:t>
            </a:r>
            <a:r>
              <a:rPr lang="en-US" altLang="zh-CN" u="sng" dirty="0">
                <a:solidFill>
                  <a:srgbClr val="0070C0"/>
                </a:solidFill>
                <a:uFill>
                  <a:solidFill>
                    <a:schemeClr val="bg1"/>
                  </a:solidFill>
                </a:uFill>
              </a:rPr>
              <a:t>，</a:t>
            </a:r>
            <a:r>
              <a:rPr lang="zh-CN" altLang="en-US" u="sng" dirty="0">
                <a:solidFill>
                  <a:srgbClr val="0070C0"/>
                </a:solidFill>
                <a:uFill>
                  <a:solidFill>
                    <a:schemeClr val="bg1"/>
                  </a:solidFill>
                </a:uFill>
              </a:rPr>
              <a:t>形象地表现了蝉声的纷乱。</a:t>
            </a:r>
            <a:r>
              <a:rPr lang="en-US" altLang="en-US" u="sng" dirty="0">
                <a:solidFill>
                  <a:srgbClr val="0070C0"/>
                </a:solidFill>
                <a:uFill>
                  <a:solidFill>
                    <a:schemeClr val="bg1"/>
                  </a:solidFill>
                </a:uFill>
              </a:rPr>
              <a:t>②</a:t>
            </a:r>
            <a:r>
              <a:rPr lang="zh-CN" altLang="en-US" u="sng" dirty="0">
                <a:solidFill>
                  <a:srgbClr val="0070C0"/>
                </a:solidFill>
                <a:uFill>
                  <a:solidFill>
                    <a:schemeClr val="bg1"/>
                  </a:solidFill>
                </a:uFill>
              </a:rPr>
              <a:t>这纷乱的蝉嘶</a:t>
            </a:r>
            <a:r>
              <a:rPr lang="en-US" altLang="zh-CN" u="sng" dirty="0">
                <a:solidFill>
                  <a:srgbClr val="0070C0"/>
                </a:solidFill>
                <a:uFill>
                  <a:solidFill>
                    <a:schemeClr val="bg1"/>
                  </a:solidFill>
                </a:uFill>
              </a:rPr>
              <a:t>，</a:t>
            </a:r>
            <a:r>
              <a:rPr lang="zh-CN" altLang="en-US" u="sng" dirty="0">
                <a:solidFill>
                  <a:srgbClr val="0070C0"/>
                </a:solidFill>
                <a:uFill>
                  <a:solidFill>
                    <a:schemeClr val="bg1"/>
                  </a:solidFill>
                </a:uFill>
              </a:rPr>
              <a:t>加上日暮、寒风、茫茫荒野</a:t>
            </a:r>
            <a:r>
              <a:rPr lang="en-US" altLang="zh-CN" u="sng" dirty="0">
                <a:solidFill>
                  <a:srgbClr val="0070C0"/>
                </a:solidFill>
                <a:uFill>
                  <a:solidFill>
                    <a:schemeClr val="bg1"/>
                  </a:solidFill>
                </a:uFill>
              </a:rPr>
              <a:t>，</a:t>
            </a:r>
            <a:r>
              <a:rPr lang="zh-CN" altLang="en-US" u="sng" dirty="0">
                <a:solidFill>
                  <a:srgbClr val="0070C0"/>
                </a:solidFill>
                <a:uFill>
                  <a:solidFill>
                    <a:schemeClr val="bg1"/>
                  </a:solidFill>
                </a:uFill>
              </a:rPr>
              <a:t>以及易令人产生离愁别绪的</a:t>
            </a:r>
            <a:r>
              <a:rPr lang="en-US" altLang="zh-CN" u="sng" dirty="0">
                <a:solidFill>
                  <a:srgbClr val="0070C0"/>
                </a:solidFill>
                <a:uFill>
                  <a:solidFill>
                    <a:schemeClr val="bg1"/>
                  </a:solidFill>
                </a:uFill>
              </a:rPr>
              <a:t>“</a:t>
            </a:r>
            <a:r>
              <a:rPr lang="zh-CN" altLang="en-US" u="sng" dirty="0">
                <a:solidFill>
                  <a:srgbClr val="0070C0"/>
                </a:solidFill>
                <a:uFill>
                  <a:solidFill>
                    <a:schemeClr val="bg1"/>
                  </a:solidFill>
                </a:uFill>
              </a:rPr>
              <a:t>柳</a:t>
            </a:r>
            <a:r>
              <a:rPr lang="en-US" altLang="zh-CN" u="sng" dirty="0">
                <a:solidFill>
                  <a:srgbClr val="0070C0"/>
                </a:solidFill>
                <a:uFill>
                  <a:solidFill>
                    <a:schemeClr val="bg1"/>
                  </a:solidFill>
                </a:uFill>
              </a:rPr>
              <a:t>”，</a:t>
            </a:r>
            <a:r>
              <a:rPr lang="zh-CN" altLang="en-US" u="sng" dirty="0">
                <a:solidFill>
                  <a:srgbClr val="0070C0"/>
                </a:solidFill>
                <a:uFill>
                  <a:solidFill>
                    <a:schemeClr val="bg1"/>
                  </a:solidFill>
                </a:uFill>
              </a:rPr>
              <a:t>营造了萧瑟凄凉的意境。</a:t>
            </a:r>
            <a:r>
              <a:rPr lang="en-US" altLang="en-US" u="sng" dirty="0">
                <a:solidFill>
                  <a:srgbClr val="0070C0"/>
                </a:solidFill>
                <a:uFill>
                  <a:solidFill>
                    <a:schemeClr val="bg1"/>
                  </a:solidFill>
                </a:uFill>
              </a:rPr>
              <a:t>③</a:t>
            </a:r>
            <a:r>
              <a:rPr lang="zh-CN" altLang="en-US" u="sng" dirty="0">
                <a:solidFill>
                  <a:srgbClr val="0070C0"/>
                </a:solidFill>
                <a:uFill>
                  <a:solidFill>
                    <a:schemeClr val="bg1"/>
                  </a:solidFill>
                </a:uFill>
              </a:rPr>
              <a:t>蝉声的</a:t>
            </a:r>
            <a:r>
              <a:rPr lang="en-US" altLang="zh-CN" u="sng" dirty="0">
                <a:solidFill>
                  <a:srgbClr val="0070C0"/>
                </a:solidFill>
                <a:uFill>
                  <a:solidFill>
                    <a:schemeClr val="bg1"/>
                  </a:solidFill>
                </a:uFill>
              </a:rPr>
              <a:t>“</a:t>
            </a:r>
            <a:r>
              <a:rPr lang="zh-CN" altLang="en-US" u="sng" dirty="0">
                <a:solidFill>
                  <a:srgbClr val="0070C0"/>
                </a:solidFill>
                <a:uFill>
                  <a:solidFill>
                    <a:schemeClr val="bg1"/>
                  </a:solidFill>
                </a:uFill>
              </a:rPr>
              <a:t>乱</a:t>
            </a:r>
            <a:r>
              <a:rPr lang="en-US" altLang="zh-CN" u="sng" dirty="0">
                <a:solidFill>
                  <a:srgbClr val="0070C0"/>
                </a:solidFill>
                <a:uFill>
                  <a:solidFill>
                    <a:schemeClr val="bg1"/>
                  </a:solidFill>
                </a:uFill>
              </a:rPr>
              <a:t>”</a:t>
            </a:r>
            <a:r>
              <a:rPr lang="zh-CN" altLang="en-US" u="sng" dirty="0">
                <a:solidFill>
                  <a:srgbClr val="0070C0"/>
                </a:solidFill>
                <a:uFill>
                  <a:solidFill>
                    <a:schemeClr val="bg1"/>
                  </a:solidFill>
                </a:uFill>
              </a:rPr>
              <a:t>更引出词人内心的纷扰烦乱。</a:t>
            </a:r>
            <a:r>
              <a:rPr lang="en-US" altLang="zh-CN" u="sng" dirty="0">
                <a:solidFill>
                  <a:srgbClr val="0070C0"/>
                </a:solidFill>
                <a:uFill>
                  <a:solidFill>
                    <a:schemeClr val="bg1"/>
                  </a:solidFill>
                </a:uFill>
              </a:rPr>
              <a:t>“</a:t>
            </a:r>
            <a:r>
              <a:rPr lang="zh-CN" altLang="en-US" u="sng" dirty="0">
                <a:solidFill>
                  <a:srgbClr val="0070C0"/>
                </a:solidFill>
                <a:uFill>
                  <a:solidFill>
                    <a:schemeClr val="bg1"/>
                  </a:solidFill>
                </a:uFill>
              </a:rPr>
              <a:t>前期</a:t>
            </a:r>
            <a:r>
              <a:rPr lang="en-US" altLang="zh-CN" u="sng" dirty="0">
                <a:solidFill>
                  <a:srgbClr val="0070C0"/>
                </a:solidFill>
                <a:uFill>
                  <a:solidFill>
                    <a:schemeClr val="bg1"/>
                  </a:solidFill>
                </a:uFill>
              </a:rPr>
              <a:t>”</a:t>
            </a:r>
            <a:r>
              <a:rPr lang="zh-CN" altLang="en-US" u="sng" dirty="0">
                <a:solidFill>
                  <a:srgbClr val="0070C0"/>
                </a:solidFill>
                <a:uFill>
                  <a:solidFill>
                    <a:schemeClr val="bg1"/>
                  </a:solidFill>
                </a:uFill>
              </a:rPr>
              <a:t>的渺茫、昔日欢乐的不可复得等愁绪令词人难以安适。</a:t>
            </a:r>
            <a:endParaRPr lang="zh-CN" altLang="en-US" u="sng" dirty="0">
              <a:solidFill>
                <a:srgbClr val="0070C0"/>
              </a:solidFill>
              <a:uFill>
                <a:solidFill>
                  <a:schemeClr val="bg1"/>
                </a:solidFill>
              </a:uFill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623570" y="2291080"/>
            <a:ext cx="10185400" cy="31686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pPr algn="l">
              <a:buClrTx/>
              <a:buSzTx/>
              <a:buFontTx/>
            </a:pPr>
            <a:r>
              <a:rPr lang="zh-CN" altLang="en-US"/>
              <a:t>【</a:t>
            </a:r>
            <a:r>
              <a:rPr altLang="zh-CN" dirty="0"/>
              <a:t>解析】</a:t>
            </a:r>
            <a:r>
              <a:rPr lang="zh-CN" altLang="en-US" dirty="0"/>
              <a:t>本题考查鉴赏古代诗歌的语言的能力。</a:t>
            </a:r>
            <a:r>
              <a:rPr lang="en-US" altLang="zh-CN" dirty="0"/>
              <a:t>“</a:t>
            </a:r>
            <a:r>
              <a:rPr lang="zh-CN" altLang="en-US" dirty="0"/>
              <a:t>高柳乱蝉嘶</a:t>
            </a:r>
            <a:r>
              <a:rPr lang="en-US" altLang="zh-CN" dirty="0"/>
              <a:t>”</a:t>
            </a:r>
            <a:r>
              <a:rPr lang="zh-CN" altLang="en-US" dirty="0"/>
              <a:t>一句</a:t>
            </a:r>
            <a:r>
              <a:rPr lang="en-US" altLang="zh-CN" dirty="0"/>
              <a:t>，</a:t>
            </a:r>
            <a:r>
              <a:rPr lang="zh-CN" altLang="en-US" dirty="0"/>
              <a:t>体现出一种时序变换的哀感。</a:t>
            </a:r>
            <a:r>
              <a:rPr lang="en-US" altLang="zh-CN" dirty="0"/>
              <a:t>“</a:t>
            </a:r>
            <a:r>
              <a:rPr lang="zh-CN" altLang="en-US" dirty="0"/>
              <a:t>高柳</a:t>
            </a:r>
            <a:r>
              <a:rPr lang="en-US" altLang="zh-CN" dirty="0"/>
              <a:t>”</a:t>
            </a:r>
            <a:r>
              <a:rPr lang="zh-CN" altLang="en-US" dirty="0"/>
              <a:t>是蝉所在之地</a:t>
            </a:r>
            <a:r>
              <a:rPr lang="en-US" altLang="zh-CN" dirty="0"/>
              <a:t>，</a:t>
            </a:r>
            <a:r>
              <a:rPr lang="zh-CN" altLang="en-US" dirty="0"/>
              <a:t>又以</a:t>
            </a:r>
            <a:r>
              <a:rPr lang="en-US" altLang="zh-CN" dirty="0"/>
              <a:t>“</a:t>
            </a:r>
            <a:r>
              <a:rPr lang="zh-CN" altLang="en-US" dirty="0"/>
              <a:t>高</a:t>
            </a:r>
            <a:r>
              <a:rPr lang="en-US" altLang="zh-CN" dirty="0"/>
              <a:t>”</a:t>
            </a:r>
            <a:r>
              <a:rPr lang="zh-CN" altLang="en-US" dirty="0"/>
              <a:t>字表现了</a:t>
            </a:r>
            <a:r>
              <a:rPr lang="en-US" altLang="zh-CN" dirty="0"/>
              <a:t>“</a:t>
            </a:r>
            <a:r>
              <a:rPr lang="zh-CN" altLang="en-US" dirty="0"/>
              <a:t>柳</a:t>
            </a:r>
            <a:r>
              <a:rPr lang="en-US" altLang="zh-CN" dirty="0"/>
              <a:t>”</a:t>
            </a:r>
            <a:r>
              <a:rPr lang="zh-CN" altLang="en-US" dirty="0"/>
              <a:t>之萧疏。因为低重的浓枝密叶已经凋零</a:t>
            </a:r>
            <a:r>
              <a:rPr lang="en-US" altLang="zh-CN" dirty="0"/>
              <a:t>，</a:t>
            </a:r>
            <a:r>
              <a:rPr lang="zh-CN" altLang="en-US" dirty="0"/>
              <a:t>所以柳树显得高瘦。</a:t>
            </a:r>
            <a:r>
              <a:rPr lang="en-US" altLang="zh-CN" dirty="0"/>
              <a:t>“</a:t>
            </a:r>
            <a:r>
              <a:rPr lang="zh-CN" altLang="en-US" dirty="0"/>
              <a:t>蝉嘶</a:t>
            </a:r>
            <a:r>
              <a:rPr lang="en-US" altLang="zh-CN" dirty="0"/>
              <a:t>”</a:t>
            </a:r>
            <a:r>
              <a:rPr lang="zh-CN" altLang="en-US" dirty="0"/>
              <a:t>之前加一</a:t>
            </a:r>
            <a:r>
              <a:rPr lang="en-US" altLang="zh-CN" dirty="0"/>
              <a:t>“</a:t>
            </a:r>
            <a:r>
              <a:rPr lang="zh-CN" altLang="en-US" dirty="0"/>
              <a:t>乱</a:t>
            </a:r>
            <a:r>
              <a:rPr lang="en-US" altLang="zh-CN" dirty="0"/>
              <a:t>”</a:t>
            </a:r>
            <a:r>
              <a:rPr lang="zh-CN" altLang="en-US" dirty="0"/>
              <a:t>字</a:t>
            </a:r>
            <a:r>
              <a:rPr lang="en-US" altLang="zh-CN" dirty="0"/>
              <a:t>，</a:t>
            </a:r>
            <a:r>
              <a:rPr lang="zh-CN" altLang="en-US" dirty="0"/>
              <a:t>不仅表现了蝉声的缭乱众多</a:t>
            </a:r>
            <a:r>
              <a:rPr lang="en-US" altLang="zh-CN" dirty="0"/>
              <a:t>，</a:t>
            </a:r>
            <a:r>
              <a:rPr lang="zh-CN" altLang="en-US" dirty="0"/>
              <a:t>也表现了词人心绪的纷杂缭乱。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1" grpId="1"/>
      <p:bldP spid="2" grpId="0"/>
      <p:bldP spid="2" grpId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/>
        </p:nvSpPr>
        <p:spPr>
          <a:xfrm>
            <a:off x="9842500" y="124460"/>
            <a:ext cx="1997710" cy="575945"/>
          </a:xfrm>
          <a:prstGeom prst="rect">
            <a:avLst/>
          </a:prstGeom>
          <a:solidFill>
            <a:srgbClr val="3D589F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3D589F"/>
              </a:solidFill>
              <a:uFillTx/>
            </a:endParaRPr>
          </a:p>
        </p:txBody>
      </p:sp>
      <p:pic>
        <p:nvPicPr>
          <p:cNvPr id="13" name="图片 12" descr="未标题-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0144760" y="-78105"/>
            <a:ext cx="1695450" cy="906145"/>
          </a:xfrm>
          <a:prstGeom prst="rect">
            <a:avLst/>
          </a:prstGeom>
        </p:spPr>
      </p:pic>
      <p:sp>
        <p:nvSpPr>
          <p:cNvPr id="4" name="文本框 3"/>
          <p:cNvSpPr txBox="1"/>
          <p:nvPr>
            <p:custDataLst>
              <p:tags r:id="rId2"/>
            </p:custDataLst>
          </p:nvPr>
        </p:nvSpPr>
        <p:spPr>
          <a:xfrm>
            <a:off x="405765" y="1341120"/>
            <a:ext cx="11380470" cy="345884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fontAlgn="auto">
              <a:lnSpc>
                <a:spcPts val="2500"/>
              </a:lnSpc>
              <a:spcBef>
                <a:spcPts val="0"/>
              </a:spcBef>
              <a:spcAft>
                <a:spcPts val="0"/>
              </a:spcAft>
            </a:pPr>
            <a:r>
              <a:rPr lang="en-US" dirty="0"/>
              <a:t>       </a:t>
            </a:r>
            <a:r>
              <a:rPr lang="zh-CN" altLang="en-US" dirty="0"/>
              <a:t>古代诗歌阅读</a:t>
            </a:r>
            <a:endParaRPr lang="zh-CN" altLang="en-US" dirty="0"/>
          </a:p>
          <a:p>
            <a:pPr indent="457200" algn="ctr">
              <a:lnSpc>
                <a:spcPct val="150000"/>
              </a:lnSpc>
            </a:pPr>
            <a:r>
              <a:rPr sz="2400" b="1" dirty="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淡 黄 柳</a:t>
            </a:r>
            <a:endParaRPr sz="2400" b="1" dirty="0"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  <a:p>
            <a:pPr indent="457200" algn="ctr">
              <a:lnSpc>
                <a:spcPct val="150000"/>
              </a:lnSpc>
            </a:pPr>
            <a:r>
              <a:rPr lang="zh-CN" altLang="en-US" dirty="0"/>
              <a:t>姜　夔</a:t>
            </a:r>
            <a:endParaRPr lang="zh-CN" altLang="en-US" dirty="0"/>
          </a:p>
          <a:p>
            <a:pPr indent="457200" algn="ctr">
              <a:lnSpc>
                <a:spcPct val="150000"/>
              </a:lnSpc>
            </a:pPr>
            <a:r>
              <a:rPr lang="zh-CN" altLang="en-US" dirty="0"/>
              <a:t>客居合肥</a:t>
            </a:r>
            <a:r>
              <a:rPr lang="en-US" altLang="en-US" baseline="30000" dirty="0"/>
              <a:t>①</a:t>
            </a:r>
            <a:r>
              <a:rPr lang="zh-CN" altLang="en-US" dirty="0"/>
              <a:t>南城赤阑桥之西</a:t>
            </a:r>
            <a:r>
              <a:rPr lang="en-US" altLang="zh-CN" dirty="0"/>
              <a:t>，</a:t>
            </a:r>
            <a:r>
              <a:rPr lang="zh-CN" altLang="en-US" dirty="0"/>
              <a:t>巷陌凄凉</a:t>
            </a:r>
            <a:r>
              <a:rPr lang="en-US" altLang="zh-CN" dirty="0"/>
              <a:t>，</a:t>
            </a:r>
            <a:r>
              <a:rPr lang="zh-CN" altLang="en-US" dirty="0"/>
              <a:t>与江左</a:t>
            </a:r>
            <a:r>
              <a:rPr lang="en-US" altLang="en-US" baseline="30000" dirty="0"/>
              <a:t>②</a:t>
            </a:r>
            <a:r>
              <a:rPr lang="zh-CN" altLang="en-US" dirty="0"/>
              <a:t>异</a:t>
            </a:r>
            <a:r>
              <a:rPr lang="en-US" altLang="zh-CN" dirty="0"/>
              <a:t>，</a:t>
            </a:r>
            <a:r>
              <a:rPr lang="zh-CN" altLang="en-US" dirty="0"/>
              <a:t>惟柳色夹道</a:t>
            </a:r>
            <a:r>
              <a:rPr lang="en-US" altLang="zh-CN" dirty="0"/>
              <a:t>，</a:t>
            </a:r>
            <a:r>
              <a:rPr lang="zh-CN" altLang="en-US" dirty="0"/>
              <a:t>依依可怜。因度此阕</a:t>
            </a:r>
            <a:r>
              <a:rPr lang="en-US" altLang="zh-CN" dirty="0"/>
              <a:t>，</a:t>
            </a:r>
            <a:r>
              <a:rPr lang="zh-CN" altLang="en-US" dirty="0"/>
              <a:t>以纾客怀。</a:t>
            </a:r>
            <a:endParaRPr lang="zh-CN" altLang="en-US" dirty="0"/>
          </a:p>
          <a:p>
            <a:pPr indent="457200" algn="ctr">
              <a:lnSpc>
                <a:spcPct val="150000"/>
              </a:lnSpc>
            </a:pPr>
            <a:r>
              <a:rPr lang="zh-CN" altLang="en-US" dirty="0"/>
              <a:t>空城晓角</a:t>
            </a:r>
            <a:r>
              <a:rPr lang="en-US" altLang="zh-CN" dirty="0"/>
              <a:t>，</a:t>
            </a:r>
            <a:r>
              <a:rPr lang="zh-CN" altLang="en-US" dirty="0"/>
              <a:t>吹入垂杨陌。马上单衣寒恻恻。看尽鹅黄嫩绿</a:t>
            </a:r>
            <a:r>
              <a:rPr lang="en-US" altLang="zh-CN" dirty="0"/>
              <a:t>，</a:t>
            </a:r>
            <a:r>
              <a:rPr lang="zh-CN" altLang="en-US" dirty="0"/>
              <a:t>都是江南旧相识。　　正岑寂</a:t>
            </a:r>
            <a:r>
              <a:rPr lang="en-US" altLang="zh-CN" dirty="0"/>
              <a:t>，</a:t>
            </a:r>
            <a:r>
              <a:rPr lang="zh-CN" altLang="en-US" dirty="0"/>
              <a:t>明朝又寒食。强携酒</a:t>
            </a:r>
            <a:r>
              <a:rPr lang="en-US" altLang="zh-CN" dirty="0"/>
              <a:t>，</a:t>
            </a:r>
            <a:r>
              <a:rPr lang="zh-CN" altLang="en-US" dirty="0"/>
              <a:t>小桥</a:t>
            </a:r>
            <a:r>
              <a:rPr lang="en-US" altLang="en-US" baseline="30000" dirty="0"/>
              <a:t>③</a:t>
            </a:r>
            <a:r>
              <a:rPr lang="zh-CN" altLang="en-US" dirty="0"/>
              <a:t>宅。怕梨花落尽成秋色。燕燕飞来</a:t>
            </a:r>
            <a:r>
              <a:rPr lang="en-US" altLang="zh-CN" dirty="0"/>
              <a:t>，</a:t>
            </a:r>
            <a:r>
              <a:rPr lang="zh-CN" altLang="en-US" dirty="0"/>
              <a:t>问春何在</a:t>
            </a:r>
            <a:r>
              <a:rPr lang="en-US" altLang="zh-CN" dirty="0"/>
              <a:t>，</a:t>
            </a:r>
            <a:r>
              <a:rPr lang="zh-CN" altLang="en-US" dirty="0"/>
              <a:t>唯有池塘自碧。</a:t>
            </a:r>
            <a:endParaRPr lang="zh-CN" altLang="en-US" dirty="0"/>
          </a:p>
          <a:p>
            <a:pPr indent="457200" algn="ctr">
              <a:lnSpc>
                <a:spcPct val="150000"/>
              </a:lnSpc>
            </a:pPr>
            <a:r>
              <a:rPr lang="zh-CN" altLang="en-US" dirty="0"/>
              <a:t>【注】</a:t>
            </a:r>
            <a:r>
              <a:rPr lang="en-US" altLang="en-US" dirty="0"/>
              <a:t>①</a:t>
            </a:r>
            <a:r>
              <a:rPr lang="zh-CN" altLang="en-US" dirty="0"/>
              <a:t>宋光宗赵惇绍熙元年</a:t>
            </a:r>
            <a:r>
              <a:rPr lang="en-US" altLang="zh-CN" dirty="0"/>
              <a:t>(1190)，</a:t>
            </a:r>
            <a:r>
              <a:rPr lang="zh-CN" altLang="en-US" dirty="0"/>
              <a:t>姜夔寄居江淮一带的合肥。金人入侵</a:t>
            </a:r>
            <a:r>
              <a:rPr lang="en-US" altLang="zh-CN" dirty="0"/>
              <a:t>，</a:t>
            </a:r>
            <a:r>
              <a:rPr lang="zh-CN" altLang="en-US" dirty="0"/>
              <a:t>由于南宋朝廷偏安江南一隅</a:t>
            </a:r>
            <a:r>
              <a:rPr lang="en-US" altLang="zh-CN" dirty="0"/>
              <a:t>，</a:t>
            </a:r>
            <a:r>
              <a:rPr lang="zh-CN" altLang="en-US" dirty="0"/>
              <a:t>江淮一带在当时已成边区。</a:t>
            </a:r>
            <a:r>
              <a:rPr lang="en-US" altLang="en-US" dirty="0"/>
              <a:t>②</a:t>
            </a:r>
            <a:r>
              <a:rPr lang="zh-CN" altLang="en-US" dirty="0"/>
              <a:t>江左</a:t>
            </a:r>
            <a:r>
              <a:rPr lang="en-US" altLang="zh-CN" dirty="0"/>
              <a:t>:</a:t>
            </a:r>
            <a:r>
              <a:rPr lang="zh-CN" altLang="en-US" dirty="0"/>
              <a:t>泛指江南。</a:t>
            </a:r>
            <a:r>
              <a:rPr lang="en-US" altLang="en-US" dirty="0"/>
              <a:t>③</a:t>
            </a:r>
            <a:r>
              <a:rPr lang="zh-CN" altLang="en-US" dirty="0"/>
              <a:t>小桥</a:t>
            </a:r>
            <a:r>
              <a:rPr lang="en-US" altLang="zh-CN" dirty="0"/>
              <a:t>:</a:t>
            </a:r>
            <a:r>
              <a:rPr lang="zh-CN" altLang="en-US" dirty="0"/>
              <a:t>指</a:t>
            </a:r>
            <a:r>
              <a:rPr lang="en-US" altLang="zh-CN" dirty="0"/>
              <a:t>“</a:t>
            </a:r>
            <a:r>
              <a:rPr lang="zh-CN" altLang="en-US" dirty="0"/>
              <a:t>小乔</a:t>
            </a:r>
            <a:r>
              <a:rPr lang="en-US" altLang="zh-CN" dirty="0"/>
              <a:t>”，</a:t>
            </a:r>
            <a:r>
              <a:rPr lang="zh-CN" altLang="en-US" dirty="0"/>
              <a:t>东汉乔玄次女</a:t>
            </a:r>
            <a:r>
              <a:rPr lang="en-US" altLang="zh-CN" dirty="0"/>
              <a:t>，</a:t>
            </a:r>
            <a:r>
              <a:rPr lang="zh-CN" altLang="en-US" dirty="0"/>
              <a:t>此或借之谓姜夔在合肥的情人。</a:t>
            </a:r>
            <a:endParaRPr lang="zh-CN" altLang="en-US" dirty="0"/>
          </a:p>
        </p:txBody>
      </p:sp>
      <p:grpSp>
        <p:nvGrpSpPr>
          <p:cNvPr id="21" name="组合 20"/>
          <p:cNvGrpSpPr/>
          <p:nvPr/>
        </p:nvGrpSpPr>
        <p:grpSpPr>
          <a:xfrm>
            <a:off x="335915" y="836930"/>
            <a:ext cx="3568065" cy="548005"/>
            <a:chOff x="1216" y="1555"/>
            <a:chExt cx="5619" cy="863"/>
          </a:xfrm>
        </p:grpSpPr>
        <p:sp>
          <p:nvSpPr>
            <p:cNvPr id="22" name="文本框 21"/>
            <p:cNvSpPr txBox="1"/>
            <p:nvPr>
              <p:custDataLst>
                <p:tags r:id="rId3"/>
              </p:custDataLst>
            </p:nvPr>
          </p:nvSpPr>
          <p:spPr>
            <a:xfrm>
              <a:off x="2182" y="1565"/>
              <a:ext cx="4653" cy="7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r>
                <a:rPr lang="zh-CN" altLang="en-US" sz="2400">
                  <a:solidFill>
                    <a:srgbClr val="3D589F"/>
                  </a:solidFill>
                </a:rPr>
                <a:t>刷素养</a:t>
              </a:r>
              <a:endParaRPr lang="zh-CN" altLang="en-US" sz="2400">
                <a:solidFill>
                  <a:srgbClr val="3D589F"/>
                </a:solidFill>
              </a:endParaRPr>
            </a:p>
          </p:txBody>
        </p:sp>
        <p:pic>
          <p:nvPicPr>
            <p:cNvPr id="23" name="图片 22" descr="模板图标"/>
            <p:cNvPicPr>
              <a:picLocks noChangeAspect="1"/>
            </p:cNvPicPr>
            <p:nvPr>
              <p:custDataLst>
                <p:tags r:id="rId4"/>
              </p:custDataLst>
            </p:nvPr>
          </p:nvPicPr>
          <p:blipFill>
            <a:blip r:embed="rId5"/>
            <a:stretch>
              <a:fillRect/>
            </a:stretch>
          </p:blipFill>
          <p:spPr>
            <a:xfrm>
              <a:off x="1216" y="1555"/>
              <a:ext cx="869" cy="863"/>
            </a:xfrm>
            <a:prstGeom prst="rect">
              <a:avLst/>
            </a:prstGeom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9"/>
          <p:cNvSpPr txBox="1"/>
          <p:nvPr/>
        </p:nvSpPr>
        <p:spPr>
          <a:xfrm>
            <a:off x="839470" y="1412240"/>
            <a:ext cx="10212705" cy="80708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ct val="150000"/>
              </a:lnSpc>
            </a:pPr>
            <a:r>
              <a:rPr lang="en-US" altLang="zh-CN"/>
              <a:t>8.</a:t>
            </a:r>
            <a:r>
              <a:rPr lang="zh-CN" altLang="en-US"/>
              <a:t>下列对这首词的理解和赏析</a:t>
            </a:r>
            <a:r>
              <a:rPr lang="en-US" altLang="zh-CN"/>
              <a:t>，</a:t>
            </a:r>
            <a:r>
              <a:rPr lang="zh-CN" altLang="en-US"/>
              <a:t>正确的一项是</a:t>
            </a:r>
            <a:r>
              <a:rPr lang="en-US" altLang="zh-CN"/>
              <a:t>	(</a:t>
            </a:r>
            <a:r>
              <a:rPr lang="zh-CN" altLang="en-US"/>
              <a:t>　　</a:t>
            </a:r>
            <a:r>
              <a:rPr lang="en-US" altLang="zh-CN"/>
              <a:t>)</a:t>
            </a:r>
            <a:endParaRPr lang="en-US" altLang="zh-CN"/>
          </a:p>
          <a:p>
            <a:pPr>
              <a:lnSpc>
                <a:spcPct val="150000"/>
              </a:lnSpc>
            </a:pPr>
            <a:r>
              <a:rPr lang="en-US" altLang="zh-CN"/>
              <a:t>A.“</a:t>
            </a:r>
            <a:r>
              <a:rPr lang="zh-CN" altLang="en-US"/>
              <a:t>晓角</a:t>
            </a:r>
            <a:r>
              <a:rPr lang="en-US" altLang="zh-CN"/>
              <a:t>”</a:t>
            </a:r>
            <a:r>
              <a:rPr lang="zh-CN" altLang="en-US"/>
              <a:t>的声音因</a:t>
            </a:r>
            <a:r>
              <a:rPr lang="en-US" altLang="zh-CN"/>
              <a:t>“</a:t>
            </a:r>
            <a:r>
              <a:rPr lang="zh-CN" altLang="en-US"/>
              <a:t>空城</a:t>
            </a:r>
            <a:r>
              <a:rPr lang="en-US" altLang="zh-CN"/>
              <a:t>”</a:t>
            </a:r>
            <a:r>
              <a:rPr lang="zh-CN" altLang="en-US"/>
              <a:t>而异常突出</a:t>
            </a:r>
            <a:r>
              <a:rPr lang="en-US" altLang="zh-CN"/>
              <a:t>，</a:t>
            </a:r>
            <a:r>
              <a:rPr lang="zh-CN" altLang="en-US"/>
              <a:t>词的前两句与《扬州慢》</a:t>
            </a:r>
            <a:r>
              <a:rPr lang="en-US" altLang="zh-CN"/>
              <a:t>(</a:t>
            </a:r>
            <a:r>
              <a:rPr lang="zh-CN" altLang="en-US"/>
              <a:t>淮左名都</a:t>
            </a:r>
            <a:r>
              <a:rPr lang="en-US" altLang="zh-CN"/>
              <a:t>)“</a:t>
            </a:r>
            <a:r>
              <a:rPr lang="zh-CN" altLang="en-US"/>
              <a:t>清角吹寒</a:t>
            </a:r>
            <a:r>
              <a:rPr lang="en-US" altLang="zh-CN"/>
              <a:t>，</a:t>
            </a:r>
            <a:r>
              <a:rPr lang="zh-CN" altLang="en-US"/>
              <a:t>都在空城</a:t>
            </a:r>
            <a:r>
              <a:rPr lang="en-US" altLang="zh-CN"/>
              <a:t>”</a:t>
            </a:r>
            <a:r>
              <a:rPr lang="zh-CN" altLang="en-US"/>
              <a:t>意境相近</a:t>
            </a:r>
            <a:r>
              <a:rPr lang="en-US" altLang="zh-CN"/>
              <a:t>，</a:t>
            </a:r>
            <a:r>
              <a:rPr lang="zh-CN" altLang="en-US"/>
              <a:t>传达的都是客中凄凉、感世伤时的意味。</a:t>
            </a:r>
            <a:endParaRPr lang="zh-CN" altLang="en-US"/>
          </a:p>
          <a:p>
            <a:pPr>
              <a:lnSpc>
                <a:spcPct val="150000"/>
              </a:lnSpc>
            </a:pPr>
            <a:r>
              <a:rPr lang="en-US" altLang="zh-CN"/>
              <a:t>B.</a:t>
            </a:r>
            <a:r>
              <a:rPr lang="zh-CN" altLang="en-US"/>
              <a:t>词的上阕绘景写人</a:t>
            </a:r>
            <a:r>
              <a:rPr lang="en-US" altLang="zh-CN"/>
              <a:t>，</a:t>
            </a:r>
            <a:r>
              <a:rPr lang="zh-CN" altLang="en-US"/>
              <a:t>以一个</a:t>
            </a:r>
            <a:r>
              <a:rPr lang="en-US" altLang="zh-CN"/>
              <a:t>“</a:t>
            </a:r>
            <a:r>
              <a:rPr lang="zh-CN" altLang="en-US"/>
              <a:t>空</a:t>
            </a:r>
            <a:r>
              <a:rPr lang="en-US" altLang="zh-CN"/>
              <a:t>”</a:t>
            </a:r>
            <a:r>
              <a:rPr lang="zh-CN" altLang="en-US"/>
              <a:t>字</a:t>
            </a:r>
            <a:r>
              <a:rPr lang="en-US" altLang="zh-CN"/>
              <a:t>，</a:t>
            </a:r>
            <a:r>
              <a:rPr lang="zh-CN" altLang="en-US"/>
              <a:t>写出了荒凉寂静、萧条冷落的空城氛围</a:t>
            </a:r>
            <a:r>
              <a:rPr lang="en-US" altLang="zh-CN"/>
              <a:t>，</a:t>
            </a:r>
            <a:r>
              <a:rPr lang="zh-CN" altLang="en-US"/>
              <a:t>又表现了词人内心飘零无依、空落寂寥的情怀。</a:t>
            </a:r>
            <a:endParaRPr lang="zh-CN" altLang="en-US"/>
          </a:p>
          <a:p>
            <a:pPr>
              <a:lnSpc>
                <a:spcPct val="150000"/>
              </a:lnSpc>
            </a:pPr>
            <a:r>
              <a:rPr lang="en-US" altLang="zh-CN"/>
              <a:t>C.</a:t>
            </a:r>
            <a:r>
              <a:rPr lang="zh-CN" altLang="en-US"/>
              <a:t>词的结句</a:t>
            </a:r>
            <a:r>
              <a:rPr lang="en-US" altLang="zh-CN"/>
              <a:t>“</a:t>
            </a:r>
            <a:r>
              <a:rPr lang="zh-CN" altLang="en-US"/>
              <a:t>池塘自碧</a:t>
            </a:r>
            <a:r>
              <a:rPr lang="en-US" altLang="zh-CN"/>
              <a:t>”，</a:t>
            </a:r>
            <a:r>
              <a:rPr lang="zh-CN" altLang="en-US"/>
              <a:t>以景语代答</a:t>
            </a:r>
            <a:r>
              <a:rPr lang="en-US" altLang="zh-CN"/>
              <a:t>“</a:t>
            </a:r>
            <a:r>
              <a:rPr lang="zh-CN" altLang="en-US"/>
              <a:t>春何在</a:t>
            </a:r>
            <a:r>
              <a:rPr lang="en-US" altLang="zh-CN"/>
              <a:t>”，</a:t>
            </a:r>
            <a:r>
              <a:rPr lang="zh-CN" altLang="en-US"/>
              <a:t>将上文</a:t>
            </a:r>
            <a:r>
              <a:rPr lang="en-US" altLang="zh-CN"/>
              <a:t>“</a:t>
            </a:r>
            <a:r>
              <a:rPr lang="zh-CN" altLang="en-US"/>
              <a:t>梨花落尽</a:t>
            </a:r>
            <a:r>
              <a:rPr lang="en-US" altLang="zh-CN"/>
              <a:t>”</a:t>
            </a:r>
            <a:r>
              <a:rPr lang="zh-CN" altLang="en-US"/>
              <a:t>的意境化作一幅具体的图画</a:t>
            </a:r>
            <a:r>
              <a:rPr lang="en-US" altLang="zh-CN"/>
              <a:t>，</a:t>
            </a:r>
            <a:r>
              <a:rPr lang="zh-CN" altLang="en-US"/>
              <a:t>更暗含指责池水无情、占尽春色之意。</a:t>
            </a:r>
            <a:endParaRPr lang="zh-CN" altLang="en-US"/>
          </a:p>
          <a:p>
            <a:pPr>
              <a:lnSpc>
                <a:spcPct val="150000"/>
              </a:lnSpc>
            </a:pPr>
            <a:r>
              <a:rPr lang="en-US" altLang="zh-CN"/>
              <a:t>D.</a:t>
            </a:r>
            <a:r>
              <a:rPr lang="zh-CN" altLang="en-US"/>
              <a:t>刘禹锡曾写</a:t>
            </a:r>
            <a:r>
              <a:rPr lang="en-US" altLang="zh-CN"/>
              <a:t>“</a:t>
            </a:r>
            <a:r>
              <a:rPr lang="zh-CN" altLang="en-US"/>
              <a:t>我言秋日胜春朝</a:t>
            </a:r>
            <a:r>
              <a:rPr lang="en-US" altLang="zh-CN"/>
              <a:t>”， </a:t>
            </a:r>
            <a:r>
              <a:rPr lang="zh-CN" altLang="en-US"/>
              <a:t>姜夔却写</a:t>
            </a:r>
            <a:r>
              <a:rPr lang="en-US" altLang="zh-CN"/>
              <a:t>“</a:t>
            </a:r>
            <a:r>
              <a:rPr lang="zh-CN" altLang="en-US"/>
              <a:t>怕梨花落尽成秋色</a:t>
            </a:r>
            <a:r>
              <a:rPr lang="en-US" altLang="zh-CN"/>
              <a:t>”，</a:t>
            </a:r>
            <a:r>
              <a:rPr lang="zh-CN" altLang="en-US"/>
              <a:t>一个</a:t>
            </a:r>
            <a:r>
              <a:rPr lang="en-US" altLang="zh-CN"/>
              <a:t>“</a:t>
            </a:r>
            <a:r>
              <a:rPr lang="zh-CN" altLang="en-US"/>
              <a:t>怕</a:t>
            </a:r>
            <a:r>
              <a:rPr lang="en-US" altLang="zh-CN"/>
              <a:t>”</a:t>
            </a:r>
            <a:r>
              <a:rPr lang="zh-CN" altLang="en-US"/>
              <a:t>字写出了词人内心由</a:t>
            </a:r>
            <a:r>
              <a:rPr lang="en-US" altLang="zh-CN"/>
              <a:t>“</a:t>
            </a:r>
            <a:r>
              <a:rPr lang="zh-CN" altLang="en-US"/>
              <a:t>都是江南旧相识</a:t>
            </a:r>
            <a:r>
              <a:rPr lang="en-US" altLang="zh-CN"/>
              <a:t>”</a:t>
            </a:r>
            <a:r>
              <a:rPr lang="zh-CN" altLang="en-US"/>
              <a:t>所引发的感时伤春之情。</a:t>
            </a:r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9842500" y="124460"/>
            <a:ext cx="1997710" cy="575945"/>
          </a:xfrm>
          <a:prstGeom prst="rect">
            <a:avLst/>
          </a:prstGeom>
          <a:solidFill>
            <a:srgbClr val="3D589F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3D589F"/>
              </a:solidFill>
              <a:uFillTx/>
            </a:endParaRPr>
          </a:p>
        </p:txBody>
      </p:sp>
      <p:pic>
        <p:nvPicPr>
          <p:cNvPr id="13" name="图片 12" descr="未标题-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44760" y="-78105"/>
            <a:ext cx="1695450" cy="906145"/>
          </a:xfrm>
          <a:prstGeom prst="rect">
            <a:avLst/>
          </a:prstGeom>
        </p:spPr>
      </p:pic>
      <p:grpSp>
        <p:nvGrpSpPr>
          <p:cNvPr id="15" name="组合 14"/>
          <p:cNvGrpSpPr/>
          <p:nvPr/>
        </p:nvGrpSpPr>
        <p:grpSpPr>
          <a:xfrm>
            <a:off x="772160" y="843915"/>
            <a:ext cx="3568065" cy="548005"/>
            <a:chOff x="1216" y="1668"/>
            <a:chExt cx="5619" cy="863"/>
          </a:xfrm>
        </p:grpSpPr>
        <p:sp>
          <p:nvSpPr>
            <p:cNvPr id="9" name="文本框 8"/>
            <p:cNvSpPr txBox="1"/>
            <p:nvPr/>
          </p:nvSpPr>
          <p:spPr>
            <a:xfrm>
              <a:off x="2182" y="1791"/>
              <a:ext cx="4653" cy="7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>
                  <a:solidFill>
                    <a:srgbClr val="3D589F"/>
                  </a:solidFill>
                </a:rPr>
                <a:t>刷素养</a:t>
              </a:r>
              <a:endParaRPr lang="zh-CN" altLang="en-US" sz="2400">
                <a:solidFill>
                  <a:srgbClr val="3D589F"/>
                </a:solidFill>
              </a:endParaRPr>
            </a:p>
          </p:txBody>
        </p:sp>
        <p:pic>
          <p:nvPicPr>
            <p:cNvPr id="14" name="图片 13" descr="模板图标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216" y="1668"/>
              <a:ext cx="869" cy="863"/>
            </a:xfrm>
            <a:prstGeom prst="rect">
              <a:avLst/>
            </a:prstGeom>
          </p:spPr>
        </p:pic>
      </p:grpSp>
      <p:sp>
        <p:nvSpPr>
          <p:cNvPr id="2" name="文本框 1"/>
          <p:cNvSpPr txBox="1"/>
          <p:nvPr/>
        </p:nvSpPr>
        <p:spPr>
          <a:xfrm>
            <a:off x="623570" y="5300345"/>
            <a:ext cx="10185400" cy="31686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pPr algn="l">
              <a:buClrTx/>
              <a:buSzTx/>
              <a:buFontTx/>
            </a:pPr>
            <a:r>
              <a:rPr lang="zh-CN" altLang="en-US"/>
              <a:t>【</a:t>
            </a:r>
            <a:r>
              <a:rPr altLang="zh-CN" dirty="0"/>
              <a:t>解析】</a:t>
            </a:r>
            <a:r>
              <a:rPr lang="zh-CN" altLang="en-US" dirty="0"/>
              <a:t>本题考查鉴赏古代诗歌的能力。</a:t>
            </a:r>
            <a:r>
              <a:rPr lang="en-US" altLang="zh-CN" dirty="0"/>
              <a:t>A</a:t>
            </a:r>
            <a:r>
              <a:rPr lang="zh-CN" altLang="en-US" dirty="0"/>
              <a:t>项</a:t>
            </a:r>
            <a:r>
              <a:rPr lang="en-US" altLang="zh-CN" dirty="0"/>
              <a:t>，</a:t>
            </a:r>
            <a:r>
              <a:rPr lang="zh-CN" altLang="en-US" dirty="0"/>
              <a:t>《扬州慢》</a:t>
            </a:r>
            <a:r>
              <a:rPr lang="en-US" altLang="zh-CN" dirty="0"/>
              <a:t>“</a:t>
            </a:r>
            <a:r>
              <a:rPr lang="zh-CN" altLang="en-US" dirty="0"/>
              <a:t>清角吹寒</a:t>
            </a:r>
            <a:r>
              <a:rPr lang="en-US" altLang="zh-CN" dirty="0"/>
              <a:t>，</a:t>
            </a:r>
            <a:r>
              <a:rPr lang="zh-CN" altLang="en-US" dirty="0"/>
              <a:t>都在空城</a:t>
            </a:r>
            <a:r>
              <a:rPr lang="en-US" altLang="zh-CN" dirty="0"/>
              <a:t>”</a:t>
            </a:r>
            <a:r>
              <a:rPr lang="zh-CN" altLang="en-US" dirty="0"/>
              <a:t>没有表达客中凄凉的意味。</a:t>
            </a:r>
            <a:r>
              <a:rPr lang="en-US" altLang="zh-CN" dirty="0"/>
              <a:t>C</a:t>
            </a:r>
            <a:r>
              <a:rPr lang="zh-CN" altLang="en-US" dirty="0"/>
              <a:t>项</a:t>
            </a:r>
            <a:r>
              <a:rPr lang="en-US" altLang="zh-CN" dirty="0"/>
              <a:t>，</a:t>
            </a:r>
            <a:r>
              <a:rPr lang="en-US" altLang="zh-CN" dirty="0"/>
              <a:t>“</a:t>
            </a:r>
            <a:r>
              <a:rPr lang="zh-CN" altLang="en-US" dirty="0"/>
              <a:t>池塘自碧</a:t>
            </a:r>
            <a:r>
              <a:rPr lang="en-US" altLang="zh-CN" dirty="0"/>
              <a:t>”</a:t>
            </a:r>
            <a:r>
              <a:rPr lang="zh-CN" altLang="en-US" dirty="0"/>
              <a:t>四字以池水的无情表达人之多感多情</a:t>
            </a:r>
            <a:r>
              <a:rPr lang="en-US" altLang="zh-CN" dirty="0"/>
              <a:t>，</a:t>
            </a:r>
            <a:r>
              <a:rPr lang="zh-CN" altLang="en-US" dirty="0"/>
              <a:t>并无指责池水占尽春色之意。</a:t>
            </a:r>
            <a:r>
              <a:rPr lang="en-US" altLang="zh-CN" dirty="0"/>
              <a:t>D</a:t>
            </a:r>
            <a:r>
              <a:rPr lang="zh-CN" altLang="en-US" dirty="0"/>
              <a:t>项</a:t>
            </a:r>
            <a:r>
              <a:rPr lang="en-US" altLang="zh-CN" dirty="0"/>
              <a:t>，</a:t>
            </a:r>
            <a:r>
              <a:rPr lang="en-US" altLang="zh-CN" dirty="0"/>
              <a:t>“</a:t>
            </a:r>
            <a:r>
              <a:rPr lang="zh-CN" altLang="en-US" dirty="0"/>
              <a:t>由</a:t>
            </a:r>
            <a:r>
              <a:rPr lang="en-US" altLang="zh-CN" dirty="0"/>
              <a:t>‘</a:t>
            </a:r>
            <a:r>
              <a:rPr lang="zh-CN" altLang="en-US" dirty="0"/>
              <a:t>都是江南旧相识</a:t>
            </a:r>
            <a:r>
              <a:rPr lang="en-US" altLang="zh-CN" dirty="0"/>
              <a:t>’</a:t>
            </a:r>
            <a:r>
              <a:rPr lang="zh-CN" altLang="en-US" dirty="0"/>
              <a:t>所引发</a:t>
            </a:r>
            <a:r>
              <a:rPr lang="en-US" altLang="zh-CN" dirty="0"/>
              <a:t>”</a:t>
            </a:r>
            <a:r>
              <a:rPr lang="zh-CN" altLang="en-US" dirty="0"/>
              <a:t>理解错误。</a:t>
            </a:r>
            <a:endParaRPr lang="zh-CN" altLang="en-US" dirty="0"/>
          </a:p>
        </p:txBody>
      </p:sp>
      <p:sp>
        <p:nvSpPr>
          <p:cNvPr id="18" name="文本框 17"/>
          <p:cNvSpPr txBox="1"/>
          <p:nvPr/>
        </p:nvSpPr>
        <p:spPr>
          <a:xfrm>
            <a:off x="5663565" y="1557020"/>
            <a:ext cx="505460" cy="45402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r>
              <a:rPr lang="en-US" altLang="zh-CN"/>
              <a:t>B</a:t>
            </a:r>
            <a:r>
              <a:rPr lang="zh-CN" altLang="en-US"/>
              <a:t>　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18" grpId="0"/>
      <p:bldP spid="18" grpId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/>
          <p:nvPr/>
        </p:nvSpPr>
        <p:spPr>
          <a:xfrm>
            <a:off x="2567940" y="3501390"/>
            <a:ext cx="6394450" cy="17532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5400" b="1" dirty="0">
                <a:solidFill>
                  <a:srgbClr val="3D589F"/>
                </a:solidFill>
                <a:latin typeface="印品黑体" panose="00000500000000000000" pitchFamily="2" charset="-122"/>
                <a:ea typeface="印品黑体" panose="00000500000000000000" pitchFamily="2" charset="-122"/>
                <a:sym typeface="+mn-ea"/>
              </a:rPr>
              <a:t>*</a:t>
            </a:r>
            <a:r>
              <a:rPr lang="zh-CN" altLang="en-US" sz="5400" b="1" dirty="0">
                <a:solidFill>
                  <a:srgbClr val="3D589F"/>
                </a:solidFill>
                <a:latin typeface="印品黑体" panose="00000500000000000000" pitchFamily="2" charset="-122"/>
                <a:ea typeface="印品黑体" panose="00000500000000000000" pitchFamily="2" charset="-122"/>
                <a:sym typeface="+mn-ea"/>
              </a:rPr>
              <a:t>望海潮</a:t>
            </a:r>
            <a:r>
              <a:rPr lang="en-US" altLang="zh-CN" sz="5400" b="1" dirty="0">
                <a:solidFill>
                  <a:srgbClr val="3D589F"/>
                </a:solidFill>
                <a:latin typeface="印品黑体" panose="00000500000000000000" pitchFamily="2" charset="-122"/>
                <a:ea typeface="印品黑体" panose="00000500000000000000" pitchFamily="2" charset="-122"/>
                <a:sym typeface="+mn-ea"/>
              </a:rPr>
              <a:t>(</a:t>
            </a:r>
            <a:r>
              <a:rPr lang="zh-CN" altLang="en-US" sz="5400" b="1" dirty="0">
                <a:solidFill>
                  <a:srgbClr val="3D589F"/>
                </a:solidFill>
                <a:latin typeface="印品黑体" panose="00000500000000000000" pitchFamily="2" charset="-122"/>
                <a:ea typeface="印品黑体" panose="00000500000000000000" pitchFamily="2" charset="-122"/>
                <a:sym typeface="+mn-ea"/>
              </a:rPr>
              <a:t>东南形胜</a:t>
            </a:r>
            <a:r>
              <a:rPr lang="en-US" altLang="zh-CN" sz="5400" b="1" dirty="0">
                <a:solidFill>
                  <a:srgbClr val="3D589F"/>
                </a:solidFill>
                <a:latin typeface="印品黑体" panose="00000500000000000000" pitchFamily="2" charset="-122"/>
                <a:ea typeface="印品黑体" panose="00000500000000000000" pitchFamily="2" charset="-122"/>
                <a:sym typeface="+mn-ea"/>
              </a:rPr>
              <a:t>)</a:t>
            </a:r>
            <a:r>
              <a:rPr lang="zh-CN" altLang="en-US" sz="5400" b="1" dirty="0">
                <a:solidFill>
                  <a:srgbClr val="3D589F"/>
                </a:solidFill>
                <a:latin typeface="印品黑体" panose="00000500000000000000" pitchFamily="2" charset="-122"/>
                <a:ea typeface="印品黑体" panose="00000500000000000000" pitchFamily="2" charset="-122"/>
                <a:sym typeface="+mn-ea"/>
              </a:rPr>
              <a:t>　</a:t>
            </a:r>
            <a:r>
              <a:rPr lang="en-US" altLang="zh-CN" sz="5400" b="1" dirty="0">
                <a:solidFill>
                  <a:srgbClr val="3D589F"/>
                </a:solidFill>
                <a:latin typeface="印品黑体" panose="00000500000000000000" pitchFamily="2" charset="-122"/>
                <a:ea typeface="印品黑体" panose="00000500000000000000" pitchFamily="2" charset="-122"/>
                <a:sym typeface="+mn-ea"/>
              </a:rPr>
              <a:t>*</a:t>
            </a:r>
            <a:r>
              <a:rPr lang="zh-CN" altLang="en-US" sz="5400" b="1" dirty="0">
                <a:solidFill>
                  <a:srgbClr val="3D589F"/>
                </a:solidFill>
                <a:latin typeface="印品黑体" panose="00000500000000000000" pitchFamily="2" charset="-122"/>
                <a:ea typeface="印品黑体" panose="00000500000000000000" pitchFamily="2" charset="-122"/>
                <a:sym typeface="+mn-ea"/>
              </a:rPr>
              <a:t>扬州慢</a:t>
            </a:r>
            <a:r>
              <a:rPr lang="en-US" altLang="zh-CN" sz="5400" b="1" dirty="0">
                <a:solidFill>
                  <a:srgbClr val="3D589F"/>
                </a:solidFill>
                <a:latin typeface="印品黑体" panose="00000500000000000000" pitchFamily="2" charset="-122"/>
                <a:ea typeface="印品黑体" panose="00000500000000000000" pitchFamily="2" charset="-122"/>
                <a:sym typeface="+mn-ea"/>
              </a:rPr>
              <a:t>(</a:t>
            </a:r>
            <a:r>
              <a:rPr lang="zh-CN" altLang="en-US" sz="5400" b="1" dirty="0">
                <a:solidFill>
                  <a:srgbClr val="3D589F"/>
                </a:solidFill>
                <a:latin typeface="印品黑体" panose="00000500000000000000" pitchFamily="2" charset="-122"/>
                <a:ea typeface="印品黑体" panose="00000500000000000000" pitchFamily="2" charset="-122"/>
                <a:sym typeface="+mn-ea"/>
              </a:rPr>
              <a:t>淮左名都</a:t>
            </a:r>
            <a:r>
              <a:rPr lang="en-US" altLang="zh-CN" sz="5400" b="1" dirty="0">
                <a:solidFill>
                  <a:srgbClr val="3D589F"/>
                </a:solidFill>
                <a:latin typeface="印品黑体" panose="00000500000000000000" pitchFamily="2" charset="-122"/>
                <a:ea typeface="印品黑体" panose="00000500000000000000" pitchFamily="2" charset="-122"/>
                <a:sym typeface="+mn-ea"/>
              </a:rPr>
              <a:t>) </a:t>
            </a:r>
            <a:endParaRPr lang="en-US" altLang="zh-CN" sz="5400" b="1" dirty="0">
              <a:solidFill>
                <a:srgbClr val="3D589F"/>
              </a:solidFill>
              <a:latin typeface="印品黑体" panose="00000500000000000000" pitchFamily="2" charset="-122"/>
              <a:ea typeface="印品黑体" panose="00000500000000000000" pitchFamily="2" charset="-122"/>
              <a:sym typeface="+mn-ea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9842500" y="124460"/>
            <a:ext cx="1997710" cy="575945"/>
          </a:xfrm>
          <a:prstGeom prst="rect">
            <a:avLst/>
          </a:prstGeom>
          <a:solidFill>
            <a:srgbClr val="3D589F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3D589F"/>
              </a:solidFill>
              <a:uFillTx/>
            </a:endParaRPr>
          </a:p>
        </p:txBody>
      </p:sp>
      <p:pic>
        <p:nvPicPr>
          <p:cNvPr id="9" name="图片 8" descr="未标题-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44760" y="-78105"/>
            <a:ext cx="1695450" cy="906145"/>
          </a:xfrm>
          <a:prstGeom prst="rect">
            <a:avLst/>
          </a:prstGeom>
        </p:spPr>
      </p:pic>
      <p:grpSp>
        <p:nvGrpSpPr>
          <p:cNvPr id="39" name="组合 38"/>
          <p:cNvGrpSpPr/>
          <p:nvPr/>
        </p:nvGrpSpPr>
        <p:grpSpPr>
          <a:xfrm>
            <a:off x="4511675" y="1917065"/>
            <a:ext cx="3776980" cy="1318260"/>
            <a:chOff x="2929" y="3867"/>
            <a:chExt cx="4630" cy="2076"/>
          </a:xfrm>
        </p:grpSpPr>
        <p:grpSp>
          <p:nvGrpSpPr>
            <p:cNvPr id="2" name="组合 1"/>
            <p:cNvGrpSpPr/>
            <p:nvPr/>
          </p:nvGrpSpPr>
          <p:grpSpPr>
            <a:xfrm>
              <a:off x="2929" y="3867"/>
              <a:ext cx="4630" cy="1622"/>
              <a:chOff x="1408802" y="1860056"/>
              <a:chExt cx="2204800" cy="772477"/>
            </a:xfrm>
          </p:grpSpPr>
          <p:sp>
            <p:nvSpPr>
              <p:cNvPr id="3" name="文本框 2"/>
              <p:cNvSpPr txBox="1"/>
              <p:nvPr>
                <p:custDataLst>
                  <p:tags r:id="rId3"/>
                </p:custDataLst>
              </p:nvPr>
            </p:nvSpPr>
            <p:spPr>
              <a:xfrm>
                <a:off x="1409517" y="1900774"/>
                <a:ext cx="2204085" cy="69151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p>
                <a:r>
                  <a:rPr lang="zh-CN" altLang="en-US" sz="5400" b="1" dirty="0">
                    <a:solidFill>
                      <a:srgbClr val="3D589F"/>
                    </a:solidFill>
                    <a:latin typeface="印品黑体" panose="00000500000000000000" pitchFamily="2" charset="-122"/>
                    <a:ea typeface="印品黑体" panose="00000500000000000000" pitchFamily="2" charset="-122"/>
                  </a:rPr>
                  <a:t>第一单元</a:t>
                </a:r>
                <a:endParaRPr lang="zh-CN" altLang="en-US" sz="5400" b="1" dirty="0">
                  <a:solidFill>
                    <a:srgbClr val="3D589F"/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endParaRPr>
              </a:p>
            </p:txBody>
          </p:sp>
          <p:sp>
            <p:nvSpPr>
              <p:cNvPr id="4" name="矩形 6"/>
              <p:cNvSpPr/>
              <p:nvPr>
                <p:custDataLst>
                  <p:tags r:id="rId4"/>
                </p:custDataLst>
              </p:nvPr>
            </p:nvSpPr>
            <p:spPr>
              <a:xfrm rot="5400000">
                <a:off x="1864573" y="1404284"/>
                <a:ext cx="772477" cy="1684020"/>
              </a:xfrm>
              <a:custGeom>
                <a:avLst/>
                <a:gdLst>
                  <a:gd name="connsiteX0" fmla="*/ 3164 w 3164"/>
                  <a:gd name="connsiteY0" fmla="*/ 2128 h 3301"/>
                  <a:gd name="connsiteX1" fmla="*/ 3162 w 3164"/>
                  <a:gd name="connsiteY1" fmla="*/ 3301 h 3301"/>
                  <a:gd name="connsiteX2" fmla="*/ 0 w 3164"/>
                  <a:gd name="connsiteY2" fmla="*/ 3301 h 3301"/>
                  <a:gd name="connsiteX3" fmla="*/ 0 w 3164"/>
                  <a:gd name="connsiteY3" fmla="*/ 0 h 3301"/>
                  <a:gd name="connsiteX4" fmla="*/ 3162 w 3164"/>
                  <a:gd name="connsiteY4" fmla="*/ 0 h 3301"/>
                  <a:gd name="connsiteX5" fmla="*/ 3160 w 3164"/>
                  <a:gd name="connsiteY5" fmla="*/ 1178 h 33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164" h="3301">
                    <a:moveTo>
                      <a:pt x="3164" y="2128"/>
                    </a:moveTo>
                    <a:lnTo>
                      <a:pt x="3162" y="3301"/>
                    </a:lnTo>
                    <a:lnTo>
                      <a:pt x="0" y="3301"/>
                    </a:lnTo>
                    <a:lnTo>
                      <a:pt x="0" y="0"/>
                    </a:lnTo>
                    <a:lnTo>
                      <a:pt x="3162" y="0"/>
                    </a:lnTo>
                    <a:cubicBezTo>
                      <a:pt x="3163" y="548"/>
                      <a:pt x="3160" y="1178"/>
                      <a:pt x="3160" y="1178"/>
                    </a:cubicBezTo>
                  </a:path>
                </a:pathLst>
              </a:custGeom>
              <a:noFill/>
              <a:ln w="57150">
                <a:solidFill>
                  <a:srgbClr val="3D589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 altLang="zh-CN" sz="2400" dirty="0">
                  <a:ea typeface="印品黑体" panose="00000500000000000000" pitchFamily="2" charset="-122"/>
                </a:endParaRPr>
              </a:p>
            </p:txBody>
          </p:sp>
        </p:grpSp>
        <p:sp>
          <p:nvSpPr>
            <p:cNvPr id="38" name="等腰三角形 37"/>
            <p:cNvSpPr/>
            <p:nvPr>
              <p:custDataLst>
                <p:tags r:id="rId5"/>
              </p:custDataLst>
            </p:nvPr>
          </p:nvSpPr>
          <p:spPr>
            <a:xfrm rot="10800000">
              <a:off x="4415" y="5490"/>
              <a:ext cx="567" cy="453"/>
            </a:xfrm>
            <a:prstGeom prst="triangle">
              <a:avLst/>
            </a:prstGeom>
            <a:solidFill>
              <a:srgbClr val="3D589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9"/>
          <p:cNvSpPr txBox="1"/>
          <p:nvPr/>
        </p:nvSpPr>
        <p:spPr>
          <a:xfrm>
            <a:off x="839470" y="1483995"/>
            <a:ext cx="10212705" cy="80708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ct val="150000"/>
              </a:lnSpc>
            </a:pPr>
            <a:r>
              <a:rPr lang="en-US" altLang="zh-CN"/>
              <a:t>9.</a:t>
            </a:r>
            <a:r>
              <a:rPr lang="zh-CN" altLang="en-US"/>
              <a:t>王国维在《人间词话》一书中谈到词有</a:t>
            </a:r>
            <a:r>
              <a:rPr lang="en-US" altLang="zh-CN"/>
              <a:t>“</a:t>
            </a:r>
            <a:r>
              <a:rPr lang="zh-CN" altLang="en-US"/>
              <a:t>有我之境</a:t>
            </a:r>
            <a:r>
              <a:rPr lang="en-US" altLang="zh-CN"/>
              <a:t>”，</a:t>
            </a:r>
            <a:r>
              <a:rPr lang="zh-CN" altLang="en-US"/>
              <a:t>即</a:t>
            </a:r>
            <a:r>
              <a:rPr lang="en-US" altLang="zh-CN"/>
              <a:t>“</a:t>
            </a:r>
            <a:r>
              <a:rPr lang="zh-CN" altLang="en-US"/>
              <a:t>以我观物</a:t>
            </a:r>
            <a:r>
              <a:rPr lang="en-US" altLang="zh-CN"/>
              <a:t>，</a:t>
            </a:r>
            <a:r>
              <a:rPr lang="zh-CN" altLang="en-US"/>
              <a:t>故物皆著我之色彩</a:t>
            </a:r>
            <a:r>
              <a:rPr lang="en-US" altLang="zh-CN"/>
              <a:t>”</a:t>
            </a:r>
            <a:r>
              <a:rPr lang="zh-CN" altLang="en-US"/>
              <a:t>。请结合全词分析姜夔此词的</a:t>
            </a:r>
            <a:r>
              <a:rPr lang="en-US" altLang="zh-CN"/>
              <a:t>“</a:t>
            </a:r>
            <a:r>
              <a:rPr lang="zh-CN" altLang="en-US"/>
              <a:t>有我之境</a:t>
            </a:r>
            <a:r>
              <a:rPr lang="en-US" altLang="zh-CN"/>
              <a:t>”</a:t>
            </a:r>
            <a:r>
              <a:rPr lang="zh-CN" altLang="en-US"/>
              <a:t>。</a:t>
            </a:r>
            <a:endParaRPr lang="zh-CN" altLang="en-US"/>
          </a:p>
          <a:p>
            <a:pPr>
              <a:lnSpc>
                <a:spcPct val="150000"/>
              </a:lnSpc>
            </a:pPr>
            <a:r>
              <a:rPr lang="en-US" altLang="en-US"/>
              <a:t> </a:t>
            </a:r>
            <a:r>
              <a:rPr lang="zh-CN" altLang="en-US"/>
              <a:t>　　</a:t>
            </a:r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9842500" y="124460"/>
            <a:ext cx="1997710" cy="575945"/>
          </a:xfrm>
          <a:prstGeom prst="rect">
            <a:avLst/>
          </a:prstGeom>
          <a:solidFill>
            <a:srgbClr val="3D589F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3D589F"/>
              </a:solidFill>
              <a:uFillTx/>
            </a:endParaRPr>
          </a:p>
        </p:txBody>
      </p:sp>
      <p:pic>
        <p:nvPicPr>
          <p:cNvPr id="13" name="图片 12" descr="未标题-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44760" y="-78105"/>
            <a:ext cx="1695450" cy="906145"/>
          </a:xfrm>
          <a:prstGeom prst="rect">
            <a:avLst/>
          </a:prstGeom>
        </p:spPr>
      </p:pic>
      <p:grpSp>
        <p:nvGrpSpPr>
          <p:cNvPr id="15" name="组合 14"/>
          <p:cNvGrpSpPr/>
          <p:nvPr/>
        </p:nvGrpSpPr>
        <p:grpSpPr>
          <a:xfrm>
            <a:off x="772160" y="843915"/>
            <a:ext cx="3568065" cy="548005"/>
            <a:chOff x="1216" y="1668"/>
            <a:chExt cx="5619" cy="863"/>
          </a:xfrm>
        </p:grpSpPr>
        <p:sp>
          <p:nvSpPr>
            <p:cNvPr id="9" name="文本框 8"/>
            <p:cNvSpPr txBox="1"/>
            <p:nvPr/>
          </p:nvSpPr>
          <p:spPr>
            <a:xfrm>
              <a:off x="2182" y="1791"/>
              <a:ext cx="4653" cy="7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>
                  <a:solidFill>
                    <a:srgbClr val="3D589F"/>
                  </a:solidFill>
                </a:rPr>
                <a:t>刷素养</a:t>
              </a:r>
              <a:endParaRPr lang="zh-CN" altLang="en-US" sz="2400">
                <a:solidFill>
                  <a:srgbClr val="3D589F"/>
                </a:solidFill>
              </a:endParaRPr>
            </a:p>
          </p:txBody>
        </p:sp>
        <p:pic>
          <p:nvPicPr>
            <p:cNvPr id="14" name="图片 13" descr="模板图标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216" y="1668"/>
              <a:ext cx="869" cy="863"/>
            </a:xfrm>
            <a:prstGeom prst="rect">
              <a:avLst/>
            </a:prstGeom>
          </p:spPr>
        </p:pic>
      </p:grpSp>
      <p:sp>
        <p:nvSpPr>
          <p:cNvPr id="21" name="文本框 20"/>
          <p:cNvSpPr txBox="1"/>
          <p:nvPr/>
        </p:nvSpPr>
        <p:spPr>
          <a:xfrm>
            <a:off x="551815" y="4076700"/>
            <a:ext cx="10285730" cy="31686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pPr algn="l">
              <a:buClrTx/>
              <a:buSzTx/>
              <a:buFontTx/>
            </a:pPr>
            <a:r>
              <a:rPr lang="zh-CN" altLang="en-US" dirty="0">
                <a:solidFill>
                  <a:srgbClr val="0070C0"/>
                </a:solidFill>
                <a:uFill>
                  <a:solidFill>
                    <a:schemeClr val="bg1"/>
                  </a:solidFill>
                </a:uFill>
              </a:rPr>
              <a:t>【答案】</a:t>
            </a:r>
            <a:r>
              <a:rPr lang="en-US" altLang="en-US" u="sng" dirty="0">
                <a:solidFill>
                  <a:srgbClr val="0070C0"/>
                </a:solidFill>
                <a:uFill>
                  <a:solidFill>
                    <a:schemeClr val="bg1"/>
                  </a:solidFill>
                </a:uFill>
              </a:rPr>
              <a:t>①</a:t>
            </a:r>
            <a:r>
              <a:rPr lang="zh-CN" altLang="en-US" u="sng" dirty="0">
                <a:solidFill>
                  <a:srgbClr val="0070C0"/>
                </a:solidFill>
                <a:uFill>
                  <a:solidFill>
                    <a:schemeClr val="bg1"/>
                  </a:solidFill>
                </a:uFill>
              </a:rPr>
              <a:t>词人看初春的柳</a:t>
            </a:r>
            <a:r>
              <a:rPr lang="en-US" altLang="zh-CN" u="sng" dirty="0">
                <a:solidFill>
                  <a:srgbClr val="0070C0"/>
                </a:solidFill>
                <a:uFill>
                  <a:solidFill>
                    <a:schemeClr val="bg1"/>
                  </a:solidFill>
                </a:uFill>
              </a:rPr>
              <a:t>，</a:t>
            </a:r>
            <a:r>
              <a:rPr lang="zh-CN" altLang="en-US" u="sng" dirty="0">
                <a:solidFill>
                  <a:srgbClr val="0070C0"/>
                </a:solidFill>
                <a:uFill>
                  <a:solidFill>
                    <a:schemeClr val="bg1"/>
                  </a:solidFill>
                </a:uFill>
              </a:rPr>
              <a:t>觉得此乃江南旧识</a:t>
            </a:r>
            <a:r>
              <a:rPr lang="en-US" altLang="zh-CN" u="sng" dirty="0">
                <a:solidFill>
                  <a:srgbClr val="0070C0"/>
                </a:solidFill>
                <a:uFill>
                  <a:solidFill>
                    <a:schemeClr val="bg1"/>
                  </a:solidFill>
                </a:uFill>
              </a:rPr>
              <a:t>，</a:t>
            </a:r>
            <a:r>
              <a:rPr lang="zh-CN" altLang="en-US" u="sng" dirty="0">
                <a:solidFill>
                  <a:srgbClr val="0070C0"/>
                </a:solidFill>
                <a:uFill>
                  <a:solidFill>
                    <a:schemeClr val="bg1"/>
                  </a:solidFill>
                </a:uFill>
              </a:rPr>
              <a:t>这鹅黄嫩绿的垂柳就带有了词人客居异乡的万般愁绪</a:t>
            </a:r>
            <a:r>
              <a:rPr lang="en-US" altLang="zh-CN" u="sng" dirty="0">
                <a:solidFill>
                  <a:srgbClr val="0070C0"/>
                </a:solidFill>
                <a:uFill>
                  <a:solidFill>
                    <a:schemeClr val="bg1"/>
                  </a:solidFill>
                </a:uFill>
              </a:rPr>
              <a:t>;</a:t>
            </a:r>
            <a:r>
              <a:rPr lang="en-US" altLang="en-US" u="sng" dirty="0">
                <a:solidFill>
                  <a:srgbClr val="0070C0"/>
                </a:solidFill>
                <a:uFill>
                  <a:solidFill>
                    <a:schemeClr val="bg1"/>
                  </a:solidFill>
                </a:uFill>
              </a:rPr>
              <a:t>②</a:t>
            </a:r>
            <a:r>
              <a:rPr lang="zh-CN" altLang="en-US" u="sng" dirty="0">
                <a:solidFill>
                  <a:srgbClr val="0070C0"/>
                </a:solidFill>
                <a:uFill>
                  <a:solidFill>
                    <a:schemeClr val="bg1"/>
                  </a:solidFill>
                </a:uFill>
              </a:rPr>
              <a:t>异乡又逢寒食</a:t>
            </a:r>
            <a:r>
              <a:rPr lang="en-US" altLang="zh-CN" u="sng" dirty="0">
                <a:solidFill>
                  <a:srgbClr val="0070C0"/>
                </a:solidFill>
                <a:uFill>
                  <a:solidFill>
                    <a:schemeClr val="bg1"/>
                  </a:solidFill>
                </a:uFill>
              </a:rPr>
              <a:t>，</a:t>
            </a:r>
            <a:r>
              <a:rPr lang="zh-CN" altLang="en-US" u="sng" dirty="0">
                <a:solidFill>
                  <a:srgbClr val="0070C0"/>
                </a:solidFill>
                <a:uFill>
                  <a:solidFill>
                    <a:schemeClr val="bg1"/>
                  </a:solidFill>
                </a:uFill>
              </a:rPr>
              <a:t>词人唯恐花落春去</a:t>
            </a:r>
            <a:r>
              <a:rPr lang="en-US" altLang="zh-CN" u="sng" dirty="0">
                <a:solidFill>
                  <a:srgbClr val="0070C0"/>
                </a:solidFill>
                <a:uFill>
                  <a:solidFill>
                    <a:schemeClr val="bg1"/>
                  </a:solidFill>
                </a:uFill>
              </a:rPr>
              <a:t>，</a:t>
            </a:r>
            <a:r>
              <a:rPr lang="zh-CN" altLang="en-US" u="sng" dirty="0">
                <a:solidFill>
                  <a:srgbClr val="0070C0"/>
                </a:solidFill>
                <a:uFill>
                  <a:solidFill>
                    <a:schemeClr val="bg1"/>
                  </a:solidFill>
                </a:uFill>
              </a:rPr>
              <a:t>可见词人的惜春伤春之情</a:t>
            </a:r>
            <a:r>
              <a:rPr lang="en-US" altLang="zh-CN" u="sng" dirty="0">
                <a:solidFill>
                  <a:srgbClr val="0070C0"/>
                </a:solidFill>
                <a:uFill>
                  <a:solidFill>
                    <a:schemeClr val="bg1"/>
                  </a:solidFill>
                </a:uFill>
              </a:rPr>
              <a:t>;</a:t>
            </a:r>
            <a:r>
              <a:rPr lang="en-US" altLang="en-US" u="sng" dirty="0">
                <a:solidFill>
                  <a:srgbClr val="0070C0"/>
                </a:solidFill>
                <a:uFill>
                  <a:solidFill>
                    <a:schemeClr val="bg1"/>
                  </a:solidFill>
                </a:uFill>
              </a:rPr>
              <a:t>③</a:t>
            </a:r>
            <a:r>
              <a:rPr lang="zh-CN" altLang="en-US" u="sng" dirty="0">
                <a:solidFill>
                  <a:srgbClr val="0070C0"/>
                </a:solidFill>
                <a:uFill>
                  <a:solidFill>
                    <a:schemeClr val="bg1"/>
                  </a:solidFill>
                </a:uFill>
              </a:rPr>
              <a:t>全词写生机勃勃的柳色春景</a:t>
            </a:r>
            <a:r>
              <a:rPr lang="en-US" altLang="zh-CN" u="sng" dirty="0">
                <a:solidFill>
                  <a:srgbClr val="0070C0"/>
                </a:solidFill>
                <a:uFill>
                  <a:solidFill>
                    <a:schemeClr val="bg1"/>
                  </a:solidFill>
                </a:uFill>
              </a:rPr>
              <a:t>，</a:t>
            </a:r>
            <a:r>
              <a:rPr lang="zh-CN" altLang="en-US" u="sng" dirty="0">
                <a:solidFill>
                  <a:srgbClr val="0070C0"/>
                </a:solidFill>
                <a:uFill>
                  <a:solidFill>
                    <a:schemeClr val="bg1"/>
                  </a:solidFill>
                </a:uFill>
              </a:rPr>
              <a:t>反衬空城巷陌的荒凉凄清</a:t>
            </a:r>
            <a:r>
              <a:rPr lang="en-US" altLang="zh-CN" u="sng" dirty="0">
                <a:solidFill>
                  <a:srgbClr val="0070C0"/>
                </a:solidFill>
                <a:uFill>
                  <a:solidFill>
                    <a:schemeClr val="bg1"/>
                  </a:solidFill>
                </a:uFill>
              </a:rPr>
              <a:t>，</a:t>
            </a:r>
            <a:r>
              <a:rPr lang="zh-CN" altLang="en-US" u="sng" dirty="0">
                <a:solidFill>
                  <a:srgbClr val="0070C0"/>
                </a:solidFill>
                <a:uFill>
                  <a:solidFill>
                    <a:schemeClr val="bg1"/>
                  </a:solidFill>
                </a:uFill>
              </a:rPr>
              <a:t>这些景象则暗含了词人伤时感世的家国之痛。</a:t>
            </a:r>
            <a:endParaRPr lang="zh-CN" altLang="en-US" u="sng" dirty="0">
              <a:solidFill>
                <a:srgbClr val="0070C0"/>
              </a:solidFill>
              <a:uFill>
                <a:solidFill>
                  <a:schemeClr val="bg1"/>
                </a:solidFill>
              </a:uFill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623570" y="2708910"/>
            <a:ext cx="10185400" cy="31686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pPr algn="l">
              <a:buClrTx/>
              <a:buSzTx/>
              <a:buFontTx/>
            </a:pPr>
            <a:r>
              <a:rPr lang="zh-CN" altLang="en-US"/>
              <a:t>【</a:t>
            </a:r>
            <a:r>
              <a:rPr altLang="zh-CN" dirty="0"/>
              <a:t>解析】</a:t>
            </a:r>
            <a:r>
              <a:rPr lang="zh-CN" altLang="en-US" dirty="0"/>
              <a:t>本题考查鉴赏古代诗歌的表达技巧的能力。本题考查对词中</a:t>
            </a:r>
            <a:r>
              <a:rPr lang="en-US" altLang="zh-CN" dirty="0"/>
              <a:t>“</a:t>
            </a:r>
            <a:r>
              <a:rPr lang="zh-CN" altLang="en-US" dirty="0"/>
              <a:t>有我之境</a:t>
            </a:r>
            <a:r>
              <a:rPr lang="en-US" altLang="zh-CN" dirty="0"/>
              <a:t>”</a:t>
            </a:r>
            <a:r>
              <a:rPr lang="zh-CN" altLang="en-US" dirty="0"/>
              <a:t>的分析</a:t>
            </a:r>
            <a:r>
              <a:rPr lang="en-US" altLang="zh-CN" dirty="0"/>
              <a:t>，</a:t>
            </a:r>
            <a:r>
              <a:rPr lang="zh-CN" altLang="en-US" dirty="0"/>
              <a:t>实际上是考查对诗歌思想情感的理解与归纳。答题时可根据题目对</a:t>
            </a:r>
            <a:r>
              <a:rPr lang="en-US" altLang="zh-CN" dirty="0"/>
              <a:t>“</a:t>
            </a:r>
            <a:r>
              <a:rPr lang="zh-CN" altLang="en-US" dirty="0"/>
              <a:t>有我之境</a:t>
            </a:r>
            <a:r>
              <a:rPr lang="en-US" altLang="zh-CN" dirty="0"/>
              <a:t>”</a:t>
            </a:r>
            <a:r>
              <a:rPr lang="zh-CN" altLang="en-US" dirty="0"/>
              <a:t>的提示</a:t>
            </a:r>
            <a:r>
              <a:rPr lang="en-US" altLang="zh-CN" dirty="0"/>
              <a:t>“</a:t>
            </a:r>
            <a:r>
              <a:rPr lang="zh-CN" altLang="en-US" dirty="0"/>
              <a:t>以我观物</a:t>
            </a:r>
            <a:r>
              <a:rPr lang="en-US" altLang="zh-CN" dirty="0"/>
              <a:t>，</a:t>
            </a:r>
            <a:r>
              <a:rPr lang="zh-CN" altLang="en-US" dirty="0"/>
              <a:t>故物皆著我之色彩</a:t>
            </a:r>
            <a:r>
              <a:rPr lang="en-US" altLang="zh-CN" dirty="0"/>
              <a:t>”，</a:t>
            </a:r>
            <a:r>
              <a:rPr lang="zh-CN" altLang="en-US" dirty="0"/>
              <a:t>从</a:t>
            </a:r>
            <a:r>
              <a:rPr lang="en-US" altLang="zh-CN" dirty="0"/>
              <a:t>“</a:t>
            </a:r>
            <a:r>
              <a:rPr lang="zh-CN" altLang="en-US" dirty="0"/>
              <a:t>我</a:t>
            </a:r>
            <a:r>
              <a:rPr lang="en-US" altLang="zh-CN" dirty="0"/>
              <a:t>”</a:t>
            </a:r>
            <a:r>
              <a:rPr lang="zh-CN" altLang="en-US" dirty="0"/>
              <a:t>的思想情感与</a:t>
            </a:r>
            <a:r>
              <a:rPr lang="en-US" altLang="zh-CN" dirty="0"/>
              <a:t>“</a:t>
            </a:r>
            <a:r>
              <a:rPr lang="zh-CN" altLang="en-US" dirty="0"/>
              <a:t>物</a:t>
            </a:r>
            <a:r>
              <a:rPr lang="en-US" altLang="zh-CN" dirty="0"/>
              <a:t>”</a:t>
            </a:r>
            <a:r>
              <a:rPr lang="zh-CN" altLang="en-US" dirty="0"/>
              <a:t>的色彩特点进行分析。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1" grpId="1"/>
      <p:bldP spid="2" grpId="0"/>
      <p:bldP spid="2" grpId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/>
          <p:nvPr/>
        </p:nvSpPr>
        <p:spPr>
          <a:xfrm>
            <a:off x="2783205" y="2996565"/>
            <a:ext cx="6064250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5400" b="1" dirty="0">
                <a:solidFill>
                  <a:srgbClr val="3D589F"/>
                </a:solidFill>
                <a:latin typeface="印品黑体" panose="00000500000000000000" pitchFamily="2" charset="-122"/>
                <a:ea typeface="印品黑体" panose="00000500000000000000" pitchFamily="2" charset="-122"/>
                <a:sym typeface="+mn-ea"/>
              </a:rPr>
              <a:t> </a:t>
            </a:r>
            <a:r>
              <a:rPr lang="en-US" altLang="zh-CN" sz="5400" b="1" dirty="0">
                <a:solidFill>
                  <a:srgbClr val="3D589F"/>
                </a:solidFill>
                <a:latin typeface="印品黑体" panose="00000500000000000000" pitchFamily="2" charset="-122"/>
                <a:ea typeface="印品黑体" panose="00000500000000000000" pitchFamily="2" charset="-122"/>
                <a:sym typeface="+mn-ea"/>
              </a:rPr>
              <a:t>*</a:t>
            </a:r>
            <a:r>
              <a:rPr lang="zh-CN" altLang="en-US" sz="5400" b="1" dirty="0">
                <a:solidFill>
                  <a:srgbClr val="3D589F"/>
                </a:solidFill>
                <a:latin typeface="印品黑体" panose="00000500000000000000" pitchFamily="2" charset="-122"/>
                <a:ea typeface="印品黑体" panose="00000500000000000000" pitchFamily="2" charset="-122"/>
                <a:sym typeface="+mn-ea"/>
              </a:rPr>
              <a:t>望海潮</a:t>
            </a:r>
            <a:endParaRPr lang="zh-CN" altLang="en-US" sz="5400" b="1" dirty="0">
              <a:solidFill>
                <a:srgbClr val="3D589F"/>
              </a:solidFill>
              <a:latin typeface="印品黑体" panose="00000500000000000000" pitchFamily="2" charset="-122"/>
              <a:ea typeface="印品黑体" panose="00000500000000000000" pitchFamily="2" charset="-122"/>
              <a:sym typeface="+mn-ea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9842500" y="124460"/>
            <a:ext cx="1997710" cy="575945"/>
          </a:xfrm>
          <a:prstGeom prst="rect">
            <a:avLst/>
          </a:prstGeom>
          <a:solidFill>
            <a:srgbClr val="3D589F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3D589F"/>
              </a:solidFill>
              <a:uFillTx/>
            </a:endParaRPr>
          </a:p>
        </p:txBody>
      </p:sp>
      <p:pic>
        <p:nvPicPr>
          <p:cNvPr id="9" name="图片 8" descr="未标题-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0144760" y="-78105"/>
            <a:ext cx="1695450" cy="90614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矩形: 圆角 11"/>
          <p:cNvSpPr/>
          <p:nvPr/>
        </p:nvSpPr>
        <p:spPr>
          <a:xfrm>
            <a:off x="3503295" y="3860800"/>
            <a:ext cx="768350" cy="746760"/>
          </a:xfrm>
          <a:prstGeom prst="ellipse">
            <a:avLst/>
          </a:prstGeom>
          <a:solidFill>
            <a:srgbClr val="3D589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dirty="0">
                <a:solidFill>
                  <a:srgbClr val="FFFFFF"/>
                </a:solidFill>
                <a:ea typeface="印品黑体" panose="00000500000000000000" pitchFamily="2" charset="-122"/>
              </a:rPr>
              <a:t>03</a:t>
            </a:r>
            <a:endParaRPr lang="en-US" altLang="zh-CN" sz="2400" dirty="0">
              <a:solidFill>
                <a:srgbClr val="FFFFFF"/>
              </a:solidFill>
              <a:ea typeface="印品黑体" panose="00000500000000000000" pitchFamily="2" charset="-122"/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3487420" y="2539008"/>
            <a:ext cx="2987675" cy="975717"/>
            <a:chOff x="7559" y="2332"/>
            <a:chExt cx="4705" cy="1537"/>
          </a:xfrm>
        </p:grpSpPr>
        <p:sp>
          <p:nvSpPr>
            <p:cNvPr id="19" name="矩形: 圆角 10"/>
            <p:cNvSpPr/>
            <p:nvPr/>
          </p:nvSpPr>
          <p:spPr>
            <a:xfrm>
              <a:off x="7559" y="2332"/>
              <a:ext cx="1210" cy="1210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400" dirty="0">
                  <a:solidFill>
                    <a:srgbClr val="FFFFFF"/>
                  </a:solidFill>
                  <a:ea typeface="印品黑体" panose="00000500000000000000" pitchFamily="2" charset="-122"/>
                </a:rPr>
                <a:t>02</a:t>
              </a:r>
              <a:endParaRPr lang="en-US" altLang="zh-CN" sz="2400" dirty="0">
                <a:solidFill>
                  <a:srgbClr val="FFFFFF"/>
                </a:solidFill>
                <a:ea typeface="印品黑体" panose="00000500000000000000" pitchFamily="2" charset="-122"/>
              </a:endParaRPr>
            </a:p>
          </p:txBody>
        </p:sp>
        <p:sp>
          <p:nvSpPr>
            <p:cNvPr id="26" name="TextBox 39"/>
            <p:cNvSpPr txBox="1"/>
            <p:nvPr/>
          </p:nvSpPr>
          <p:spPr>
            <a:xfrm>
              <a:off x="8856" y="2562"/>
              <a:ext cx="3408" cy="130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zh-CN" altLang="en-US" sz="2400" dirty="0">
                  <a:latin typeface="印品黑体" panose="00000500000000000000" pitchFamily="2" charset="-122"/>
                  <a:ea typeface="印品黑体" panose="00000500000000000000" pitchFamily="2" charset="-122"/>
                </a:rPr>
                <a:t>划重点</a:t>
              </a:r>
              <a:r>
                <a:rPr lang="en-US" altLang="zh-CN" sz="2400" dirty="0">
                  <a:latin typeface="印品黑体" panose="00000500000000000000" pitchFamily="2" charset="-122"/>
                  <a:ea typeface="印品黑体" panose="00000500000000000000" pitchFamily="2" charset="-122"/>
                </a:rPr>
                <a:t>/</a:t>
              </a:r>
              <a:r>
                <a:rPr lang="zh-CN" altLang="en-US" sz="2400" dirty="0">
                  <a:latin typeface="印品黑体" panose="00000500000000000000" pitchFamily="2" charset="-122"/>
                  <a:ea typeface="印品黑体" panose="00000500000000000000" pitchFamily="2" charset="-122"/>
                </a:rPr>
                <a:t>激思辨</a:t>
              </a:r>
              <a:endParaRPr lang="zh-CN" altLang="en-US" sz="2400" dirty="0">
                <a:latin typeface="印品黑体" panose="00000500000000000000" pitchFamily="2" charset="-122"/>
                <a:ea typeface="印品黑体" panose="00000500000000000000" pitchFamily="2" charset="-122"/>
              </a:endParaRPr>
            </a:p>
            <a:p>
              <a:pPr algn="l"/>
              <a:endParaRPr lang="zh-CN" altLang="en-US" sz="2400" dirty="0">
                <a:latin typeface="印品黑体" panose="00000500000000000000" pitchFamily="2" charset="-122"/>
                <a:ea typeface="印品黑体" panose="00000500000000000000" pitchFamily="2" charset="-122"/>
              </a:endParaRPr>
            </a:p>
          </p:txBody>
        </p:sp>
      </p:grpSp>
      <p:grpSp>
        <p:nvGrpSpPr>
          <p:cNvPr id="39" name="组合 38"/>
          <p:cNvGrpSpPr/>
          <p:nvPr/>
        </p:nvGrpSpPr>
        <p:grpSpPr>
          <a:xfrm>
            <a:off x="983615" y="2346325"/>
            <a:ext cx="2296160" cy="2095500"/>
            <a:chOff x="2680" y="3750"/>
            <a:chExt cx="3616" cy="3300"/>
          </a:xfrm>
        </p:grpSpPr>
        <p:grpSp>
          <p:nvGrpSpPr>
            <p:cNvPr id="2" name="组合 1"/>
            <p:cNvGrpSpPr/>
            <p:nvPr/>
          </p:nvGrpSpPr>
          <p:grpSpPr>
            <a:xfrm>
              <a:off x="2680" y="3750"/>
              <a:ext cx="3164" cy="3301"/>
              <a:chOff x="1289978" y="1804572"/>
              <a:chExt cx="1506855" cy="1572101"/>
            </a:xfrm>
          </p:grpSpPr>
          <p:sp>
            <p:nvSpPr>
              <p:cNvPr id="6" name="文本框 5"/>
              <p:cNvSpPr txBox="1"/>
              <p:nvPr/>
            </p:nvSpPr>
            <p:spPr>
              <a:xfrm>
                <a:off x="1465238" y="1940303"/>
                <a:ext cx="1156335" cy="130063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5335" b="1" dirty="0">
                    <a:solidFill>
                      <a:srgbClr val="3D589F"/>
                    </a:solidFill>
                    <a:latin typeface="印品黑体" panose="00000500000000000000" pitchFamily="2" charset="-122"/>
                    <a:ea typeface="印品黑体" panose="00000500000000000000" pitchFamily="2" charset="-122"/>
                  </a:rPr>
                  <a:t>模块</a:t>
                </a:r>
                <a:endParaRPr lang="zh-CN" altLang="en-US" sz="5335" b="1" dirty="0">
                  <a:solidFill>
                    <a:srgbClr val="3D589F"/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endParaRPr>
              </a:p>
              <a:p>
                <a:r>
                  <a:rPr lang="zh-CN" altLang="en-US" sz="5335" b="1" dirty="0">
                    <a:solidFill>
                      <a:srgbClr val="3D589F"/>
                    </a:solidFill>
                    <a:latin typeface="印品黑体" panose="00000500000000000000" pitchFamily="2" charset="-122"/>
                    <a:ea typeface="印品黑体" panose="00000500000000000000" pitchFamily="2" charset="-122"/>
                  </a:rPr>
                  <a:t>导航</a:t>
                </a:r>
                <a:endParaRPr lang="zh-CN" altLang="en-US" sz="5335" b="1" dirty="0">
                  <a:solidFill>
                    <a:srgbClr val="3D589F"/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endParaRPr>
              </a:p>
            </p:txBody>
          </p:sp>
          <p:sp>
            <p:nvSpPr>
              <p:cNvPr id="3" name="矩形 6"/>
              <p:cNvSpPr/>
              <p:nvPr/>
            </p:nvSpPr>
            <p:spPr>
              <a:xfrm>
                <a:off x="1289978" y="1804572"/>
                <a:ext cx="1506855" cy="1572101"/>
              </a:xfrm>
              <a:custGeom>
                <a:avLst/>
                <a:gdLst>
                  <a:gd name="connsiteX0" fmla="*/ 3164 w 3164"/>
                  <a:gd name="connsiteY0" fmla="*/ 2128 h 3301"/>
                  <a:gd name="connsiteX1" fmla="*/ 3162 w 3164"/>
                  <a:gd name="connsiteY1" fmla="*/ 3301 h 3301"/>
                  <a:gd name="connsiteX2" fmla="*/ 0 w 3164"/>
                  <a:gd name="connsiteY2" fmla="*/ 3301 h 3301"/>
                  <a:gd name="connsiteX3" fmla="*/ 0 w 3164"/>
                  <a:gd name="connsiteY3" fmla="*/ 0 h 3301"/>
                  <a:gd name="connsiteX4" fmla="*/ 3162 w 3164"/>
                  <a:gd name="connsiteY4" fmla="*/ 0 h 3301"/>
                  <a:gd name="connsiteX5" fmla="*/ 3160 w 3164"/>
                  <a:gd name="connsiteY5" fmla="*/ 1178 h 33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164" h="3301">
                    <a:moveTo>
                      <a:pt x="3164" y="2128"/>
                    </a:moveTo>
                    <a:lnTo>
                      <a:pt x="3162" y="3301"/>
                    </a:lnTo>
                    <a:lnTo>
                      <a:pt x="0" y="3301"/>
                    </a:lnTo>
                    <a:lnTo>
                      <a:pt x="0" y="0"/>
                    </a:lnTo>
                    <a:lnTo>
                      <a:pt x="3162" y="0"/>
                    </a:lnTo>
                    <a:cubicBezTo>
                      <a:pt x="3163" y="548"/>
                      <a:pt x="3160" y="1178"/>
                      <a:pt x="3160" y="1178"/>
                    </a:cubicBezTo>
                  </a:path>
                </a:pathLst>
              </a:custGeom>
              <a:noFill/>
              <a:ln w="57150">
                <a:solidFill>
                  <a:srgbClr val="3D589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altLang="zh-CN" sz="2400" dirty="0">
                  <a:ea typeface="印品黑体" panose="00000500000000000000" pitchFamily="2" charset="-122"/>
                </a:endParaRPr>
              </a:p>
            </p:txBody>
          </p:sp>
        </p:grpSp>
        <p:sp>
          <p:nvSpPr>
            <p:cNvPr id="38" name="等腰三角形 37"/>
            <p:cNvSpPr/>
            <p:nvPr/>
          </p:nvSpPr>
          <p:spPr>
            <a:xfrm rot="5400000">
              <a:off x="5787" y="5127"/>
              <a:ext cx="567" cy="453"/>
            </a:xfrm>
            <a:prstGeom prst="triangle">
              <a:avLst/>
            </a:prstGeom>
            <a:solidFill>
              <a:srgbClr val="3D589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3487420" y="1321439"/>
            <a:ext cx="4080510" cy="768370"/>
            <a:chOff x="6297" y="1430"/>
            <a:chExt cx="6426" cy="1210"/>
          </a:xfrm>
        </p:grpSpPr>
        <p:sp>
          <p:nvSpPr>
            <p:cNvPr id="5" name="矩形: 圆角 9"/>
            <p:cNvSpPr/>
            <p:nvPr/>
          </p:nvSpPr>
          <p:spPr>
            <a:xfrm>
              <a:off x="6297" y="1430"/>
              <a:ext cx="1210" cy="1210"/>
            </a:xfrm>
            <a:prstGeom prst="ellipse">
              <a:avLst/>
            </a:prstGeom>
            <a:solidFill>
              <a:srgbClr val="3D589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400" dirty="0">
                  <a:solidFill>
                    <a:srgbClr val="FFFFFF"/>
                  </a:solidFill>
                  <a:ea typeface="印品黑体" panose="00000500000000000000" pitchFamily="2" charset="-122"/>
                </a:rPr>
                <a:t>01</a:t>
              </a:r>
              <a:endParaRPr lang="en-US" altLang="zh-CN" sz="2400" dirty="0">
                <a:solidFill>
                  <a:srgbClr val="FFFFFF"/>
                </a:solidFill>
                <a:ea typeface="印品黑体" panose="00000500000000000000" pitchFamily="2" charset="-122"/>
              </a:endParaRPr>
            </a:p>
          </p:txBody>
        </p:sp>
        <p:sp>
          <p:nvSpPr>
            <p:cNvPr id="23" name="TextBox 39"/>
            <p:cNvSpPr txBox="1"/>
            <p:nvPr/>
          </p:nvSpPr>
          <p:spPr>
            <a:xfrm>
              <a:off x="7620" y="1430"/>
              <a:ext cx="1728" cy="72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dirty="0">
                  <a:latin typeface="印品黑体" panose="00000500000000000000" pitchFamily="2" charset="-122"/>
                  <a:ea typeface="印品黑体" panose="00000500000000000000" pitchFamily="2" charset="-122"/>
                </a:rPr>
                <a:t>看头条</a:t>
              </a:r>
              <a:endParaRPr lang="zh-CN" altLang="en-US" sz="2400" dirty="0">
                <a:latin typeface="印品黑体" panose="00000500000000000000" pitchFamily="2" charset="-122"/>
                <a:ea typeface="印品黑体" panose="00000500000000000000" pitchFamily="2" charset="-122"/>
              </a:endParaRPr>
            </a:p>
          </p:txBody>
        </p:sp>
        <p:sp>
          <p:nvSpPr>
            <p:cNvPr id="36" name="TextBox 40"/>
            <p:cNvSpPr txBox="1"/>
            <p:nvPr/>
          </p:nvSpPr>
          <p:spPr>
            <a:xfrm>
              <a:off x="7507" y="2141"/>
              <a:ext cx="5216" cy="4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465" dirty="0">
                  <a:latin typeface="印品黑体" panose="00000500000000000000" pitchFamily="2" charset="-122"/>
                  <a:ea typeface="印品黑体" panose="00000500000000000000" pitchFamily="2" charset="-122"/>
                </a:rPr>
                <a:t> </a:t>
              </a:r>
              <a:r>
                <a:rPr lang="zh-CN" altLang="en-US" sz="1465" dirty="0">
                  <a:latin typeface="印品黑体" panose="00000500000000000000" pitchFamily="2" charset="-122"/>
                  <a:ea typeface="印品黑体" panose="00000500000000000000" pitchFamily="2" charset="-122"/>
                </a:rPr>
                <a:t>作者专栏 文题解说 背景资料</a:t>
              </a:r>
              <a:r>
                <a:rPr lang="en-US" altLang="zh-CN" sz="1465" dirty="0">
                  <a:latin typeface="印品黑体" panose="00000500000000000000" pitchFamily="2" charset="-122"/>
                  <a:ea typeface="印品黑体" panose="00000500000000000000" pitchFamily="2" charset="-122"/>
                </a:rPr>
                <a:t> </a:t>
              </a:r>
              <a:endParaRPr lang="zh-CN" altLang="en-US" sz="1465" dirty="0">
                <a:latin typeface="印品黑体" panose="00000500000000000000" pitchFamily="2" charset="-122"/>
                <a:ea typeface="印品黑体" panose="00000500000000000000" pitchFamily="2" charset="-122"/>
              </a:endParaRPr>
            </a:p>
          </p:txBody>
        </p:sp>
      </p:grpSp>
      <p:sp>
        <p:nvSpPr>
          <p:cNvPr id="8" name="矩形 7"/>
          <p:cNvSpPr/>
          <p:nvPr/>
        </p:nvSpPr>
        <p:spPr>
          <a:xfrm>
            <a:off x="9842500" y="124460"/>
            <a:ext cx="1997710" cy="575945"/>
          </a:xfrm>
          <a:prstGeom prst="rect">
            <a:avLst/>
          </a:prstGeom>
          <a:solidFill>
            <a:srgbClr val="3D589F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3D589F"/>
              </a:solidFill>
              <a:uFillTx/>
            </a:endParaRPr>
          </a:p>
        </p:txBody>
      </p:sp>
      <p:pic>
        <p:nvPicPr>
          <p:cNvPr id="4" name="图片 3" descr="未标题-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0144760" y="-78105"/>
            <a:ext cx="1695450" cy="906145"/>
          </a:xfrm>
          <a:prstGeom prst="rect">
            <a:avLst/>
          </a:prstGeom>
        </p:spPr>
      </p:pic>
      <p:sp>
        <p:nvSpPr>
          <p:cNvPr id="27" name="TextBox 40"/>
          <p:cNvSpPr txBox="1"/>
          <p:nvPr/>
        </p:nvSpPr>
        <p:spPr>
          <a:xfrm>
            <a:off x="4367530" y="4364990"/>
            <a:ext cx="3559810" cy="44831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zh-CN" altLang="en-US" sz="1465" dirty="0">
                <a:latin typeface="印品黑体" panose="00000500000000000000" pitchFamily="2" charset="-122"/>
                <a:ea typeface="印品黑体" panose="00000500000000000000" pitchFamily="2" charset="-122"/>
              </a:rPr>
              <a:t>主题解读 特色总结</a:t>
            </a:r>
            <a:r>
              <a:rPr lang="en-US" altLang="zh-CN" sz="1465" dirty="0">
                <a:latin typeface="印品黑体" panose="00000500000000000000" pitchFamily="2" charset="-122"/>
                <a:ea typeface="印品黑体" panose="00000500000000000000" pitchFamily="2" charset="-122"/>
              </a:rPr>
              <a:t> </a:t>
            </a:r>
            <a:r>
              <a:rPr lang="zh-CN" altLang="en-US" sz="1465" dirty="0">
                <a:latin typeface="印品黑体" panose="00000500000000000000" pitchFamily="2" charset="-122"/>
                <a:ea typeface="印品黑体" panose="00000500000000000000" pitchFamily="2" charset="-122"/>
              </a:rPr>
              <a:t>重点难点</a:t>
            </a:r>
            <a:r>
              <a:rPr lang="en-US" altLang="zh-CN" sz="1465" dirty="0">
                <a:latin typeface="印品黑体" panose="00000500000000000000" pitchFamily="2" charset="-122"/>
                <a:ea typeface="印品黑体" panose="00000500000000000000" pitchFamily="2" charset="-122"/>
              </a:rPr>
              <a:t> </a:t>
            </a:r>
            <a:r>
              <a:rPr lang="zh-CN" altLang="en-US" sz="1465" dirty="0">
                <a:latin typeface="印品黑体" panose="00000500000000000000" pitchFamily="2" charset="-122"/>
                <a:ea typeface="印品黑体" panose="00000500000000000000" pitchFamily="2" charset="-122"/>
              </a:rPr>
              <a:t>情境探究</a:t>
            </a:r>
            <a:r>
              <a:rPr lang="en-US" altLang="zh-CN" sz="1465" dirty="0">
                <a:latin typeface="印品黑体" panose="00000500000000000000" pitchFamily="2" charset="-122"/>
                <a:ea typeface="印品黑体" panose="00000500000000000000" pitchFamily="2" charset="-122"/>
              </a:rPr>
              <a:t> </a:t>
            </a:r>
            <a:endParaRPr lang="zh-CN" altLang="en-US" sz="1465" dirty="0">
              <a:latin typeface="印品黑体" panose="00000500000000000000" pitchFamily="2" charset="-122"/>
              <a:ea typeface="印品黑体" panose="00000500000000000000" pitchFamily="2" charset="-122"/>
            </a:endParaRPr>
          </a:p>
        </p:txBody>
      </p:sp>
      <p:sp>
        <p:nvSpPr>
          <p:cNvPr id="13" name="TextBox 39"/>
          <p:cNvSpPr txBox="1"/>
          <p:nvPr>
            <p:custDataLst>
              <p:tags r:id="rId2"/>
            </p:custDataLst>
          </p:nvPr>
        </p:nvSpPr>
        <p:spPr>
          <a:xfrm>
            <a:off x="4344035" y="3860800"/>
            <a:ext cx="216408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l"/>
            <a:r>
              <a:rPr lang="zh-CN" altLang="en-US" sz="2400" dirty="0">
                <a:latin typeface="印品黑体" panose="00000500000000000000" pitchFamily="2" charset="-122"/>
                <a:ea typeface="印品黑体" panose="00000500000000000000" pitchFamily="2" charset="-122"/>
                <a:sym typeface="+mn-ea"/>
              </a:rPr>
              <a:t>集要点</a:t>
            </a:r>
            <a:r>
              <a:rPr lang="en-US" altLang="zh-CN" sz="2400" dirty="0">
                <a:latin typeface="印品黑体" panose="00000500000000000000" pitchFamily="2" charset="-122"/>
                <a:ea typeface="印品黑体" panose="00000500000000000000" pitchFamily="2" charset="-122"/>
                <a:sym typeface="+mn-ea"/>
              </a:rPr>
              <a:t>/</a:t>
            </a:r>
            <a:r>
              <a:rPr lang="zh-CN" altLang="en-US" sz="2400" dirty="0">
                <a:latin typeface="印品黑体" panose="00000500000000000000" pitchFamily="2" charset="-122"/>
                <a:ea typeface="印品黑体" panose="00000500000000000000" pitchFamily="2" charset="-122"/>
                <a:sym typeface="+mn-ea"/>
              </a:rPr>
              <a:t>激思辨</a:t>
            </a:r>
            <a:endParaRPr lang="zh-CN" altLang="en-US" sz="2400" dirty="0">
              <a:latin typeface="印品黑体" panose="00000500000000000000" pitchFamily="2" charset="-122"/>
              <a:ea typeface="印品黑体" panose="00000500000000000000" pitchFamily="2" charset="-122"/>
              <a:sym typeface="+mn-ea"/>
            </a:endParaRPr>
          </a:p>
        </p:txBody>
      </p:sp>
      <p:sp>
        <p:nvSpPr>
          <p:cNvPr id="30" name="TextBox 40"/>
          <p:cNvSpPr txBox="1"/>
          <p:nvPr>
            <p:custDataLst>
              <p:tags r:id="rId3"/>
            </p:custDataLst>
          </p:nvPr>
        </p:nvSpPr>
        <p:spPr>
          <a:xfrm>
            <a:off x="4272280" y="3140710"/>
            <a:ext cx="2746375" cy="3168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1465" dirty="0">
                <a:latin typeface="印品黑体" panose="00000500000000000000" pitchFamily="2" charset="-122"/>
                <a:ea typeface="印品黑体" panose="00000500000000000000" pitchFamily="2" charset="-122"/>
              </a:rPr>
              <a:t> </a:t>
            </a:r>
            <a:r>
              <a:rPr lang="zh-CN" altLang="en-US" sz="1465" dirty="0">
                <a:latin typeface="印品黑体" panose="00000500000000000000" pitchFamily="2" charset="-122"/>
                <a:ea typeface="印品黑体" panose="00000500000000000000" pitchFamily="2" charset="-122"/>
              </a:rPr>
              <a:t>品读原文</a:t>
            </a:r>
            <a:r>
              <a:rPr lang="en-US" altLang="zh-CN" sz="1465" dirty="0">
                <a:latin typeface="印品黑体" panose="00000500000000000000" pitchFamily="2" charset="-122"/>
                <a:ea typeface="印品黑体" panose="00000500000000000000" pitchFamily="2" charset="-122"/>
              </a:rPr>
              <a:t>  </a:t>
            </a:r>
            <a:r>
              <a:rPr lang="zh-CN" altLang="en-US" sz="1465" dirty="0">
                <a:latin typeface="印品黑体" panose="00000500000000000000" pitchFamily="2" charset="-122"/>
                <a:ea typeface="印品黑体" panose="00000500000000000000" pitchFamily="2" charset="-122"/>
              </a:rPr>
              <a:t>文言注释</a:t>
            </a:r>
            <a:endParaRPr lang="zh-CN" altLang="en-US" sz="1465" dirty="0">
              <a:latin typeface="印品黑体" panose="00000500000000000000" pitchFamily="2" charset="-122"/>
              <a:ea typeface="印品黑体" panose="00000500000000000000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/>
          <p:nvPr/>
        </p:nvSpPr>
        <p:spPr>
          <a:xfrm>
            <a:off x="2783205" y="2996565"/>
            <a:ext cx="6064250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5400" b="1" dirty="0">
                <a:solidFill>
                  <a:srgbClr val="3D589F"/>
                </a:solidFill>
                <a:latin typeface="印品黑体" panose="00000500000000000000" pitchFamily="2" charset="-122"/>
                <a:ea typeface="印品黑体" panose="00000500000000000000" pitchFamily="2" charset="-122"/>
                <a:sym typeface="+mn-ea"/>
              </a:rPr>
              <a:t> </a:t>
            </a:r>
            <a:r>
              <a:rPr lang="en-US" altLang="zh-CN" sz="5400" b="1" dirty="0">
                <a:solidFill>
                  <a:srgbClr val="3D589F"/>
                </a:solidFill>
                <a:latin typeface="印品黑体" panose="00000500000000000000" pitchFamily="2" charset="-122"/>
                <a:ea typeface="印品黑体" panose="00000500000000000000" pitchFamily="2" charset="-122"/>
                <a:sym typeface="+mn-ea"/>
              </a:rPr>
              <a:t>*</a:t>
            </a:r>
            <a:r>
              <a:rPr lang="zh-CN" altLang="en-US" sz="5400" b="1" dirty="0">
                <a:solidFill>
                  <a:srgbClr val="3D589F"/>
                </a:solidFill>
                <a:latin typeface="印品黑体" panose="00000500000000000000" pitchFamily="2" charset="-122"/>
                <a:ea typeface="印品黑体" panose="00000500000000000000" pitchFamily="2" charset="-122"/>
                <a:sym typeface="+mn-ea"/>
              </a:rPr>
              <a:t>扬州慢</a:t>
            </a:r>
            <a:endParaRPr lang="zh-CN" altLang="en-US" sz="5400" b="1" dirty="0">
              <a:solidFill>
                <a:srgbClr val="3D589F"/>
              </a:solidFill>
              <a:latin typeface="印品黑体" panose="00000500000000000000" pitchFamily="2" charset="-122"/>
              <a:ea typeface="印品黑体" panose="00000500000000000000" pitchFamily="2" charset="-122"/>
              <a:sym typeface="+mn-ea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9842500" y="124460"/>
            <a:ext cx="1997710" cy="575945"/>
          </a:xfrm>
          <a:prstGeom prst="rect">
            <a:avLst/>
          </a:prstGeom>
          <a:solidFill>
            <a:srgbClr val="3D589F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3D589F"/>
              </a:solidFill>
              <a:uFillTx/>
            </a:endParaRPr>
          </a:p>
        </p:txBody>
      </p:sp>
      <p:pic>
        <p:nvPicPr>
          <p:cNvPr id="9" name="图片 8" descr="未标题-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0144760" y="-78105"/>
            <a:ext cx="1695450" cy="90614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矩形: 圆角 11"/>
          <p:cNvSpPr/>
          <p:nvPr/>
        </p:nvSpPr>
        <p:spPr>
          <a:xfrm>
            <a:off x="3575685" y="1917700"/>
            <a:ext cx="768350" cy="746760"/>
          </a:xfrm>
          <a:prstGeom prst="ellipse">
            <a:avLst/>
          </a:prstGeom>
          <a:solidFill>
            <a:srgbClr val="3D589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dirty="0">
                <a:solidFill>
                  <a:srgbClr val="FFFFFF"/>
                </a:solidFill>
                <a:ea typeface="印品黑体" panose="00000500000000000000" pitchFamily="2" charset="-122"/>
              </a:rPr>
              <a:t>03</a:t>
            </a:r>
            <a:endParaRPr lang="en-US" altLang="zh-CN" sz="2400" dirty="0">
              <a:solidFill>
                <a:srgbClr val="FFFFFF"/>
              </a:solidFill>
              <a:ea typeface="印品黑体" panose="00000500000000000000" pitchFamily="2" charset="-122"/>
            </a:endParaRPr>
          </a:p>
        </p:txBody>
      </p:sp>
      <p:sp>
        <p:nvSpPr>
          <p:cNvPr id="21" name="矩形: 圆角 12"/>
          <p:cNvSpPr/>
          <p:nvPr/>
        </p:nvSpPr>
        <p:spPr>
          <a:xfrm>
            <a:off x="8009255" y="1848628"/>
            <a:ext cx="768343" cy="768343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dirty="0">
                <a:solidFill>
                  <a:srgbClr val="FFFFFF"/>
                </a:solidFill>
                <a:ea typeface="印品黑体" panose="00000500000000000000" pitchFamily="2" charset="-122"/>
              </a:rPr>
              <a:t>04</a:t>
            </a:r>
            <a:endParaRPr lang="en-US" altLang="zh-CN" sz="2400" dirty="0">
              <a:solidFill>
                <a:srgbClr val="FFFFFF"/>
              </a:solidFill>
              <a:ea typeface="印品黑体" panose="00000500000000000000" pitchFamily="2" charset="-122"/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8005445" y="837208"/>
            <a:ext cx="1849120" cy="903982"/>
            <a:chOff x="7559" y="2332"/>
            <a:chExt cx="2912" cy="1424"/>
          </a:xfrm>
        </p:grpSpPr>
        <p:sp>
          <p:nvSpPr>
            <p:cNvPr id="19" name="矩形: 圆角 10"/>
            <p:cNvSpPr/>
            <p:nvPr/>
          </p:nvSpPr>
          <p:spPr>
            <a:xfrm>
              <a:off x="7559" y="2332"/>
              <a:ext cx="1210" cy="1210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400" dirty="0">
                  <a:solidFill>
                    <a:srgbClr val="FFFFFF"/>
                  </a:solidFill>
                  <a:ea typeface="印品黑体" panose="00000500000000000000" pitchFamily="2" charset="-122"/>
                </a:rPr>
                <a:t>02</a:t>
              </a:r>
              <a:endParaRPr lang="en-US" altLang="zh-CN" sz="2400" dirty="0">
                <a:solidFill>
                  <a:srgbClr val="FFFFFF"/>
                </a:solidFill>
                <a:ea typeface="印品黑体" panose="00000500000000000000" pitchFamily="2" charset="-122"/>
              </a:endParaRPr>
            </a:p>
          </p:txBody>
        </p:sp>
        <p:sp>
          <p:nvSpPr>
            <p:cNvPr id="26" name="TextBox 39"/>
            <p:cNvSpPr txBox="1"/>
            <p:nvPr/>
          </p:nvSpPr>
          <p:spPr>
            <a:xfrm>
              <a:off x="8743" y="2449"/>
              <a:ext cx="1728" cy="130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zh-CN" altLang="en-US" sz="2400" dirty="0">
                  <a:latin typeface="印品黑体" panose="00000500000000000000" pitchFamily="2" charset="-122"/>
                  <a:ea typeface="印品黑体" panose="00000500000000000000" pitchFamily="2" charset="-122"/>
                </a:rPr>
                <a:t>划重点</a:t>
              </a:r>
              <a:endParaRPr lang="zh-CN" altLang="en-US" sz="2400" dirty="0">
                <a:latin typeface="印品黑体" panose="00000500000000000000" pitchFamily="2" charset="-122"/>
                <a:ea typeface="印品黑体" panose="00000500000000000000" pitchFamily="2" charset="-122"/>
              </a:endParaRPr>
            </a:p>
            <a:p>
              <a:pPr algn="l"/>
              <a:endParaRPr lang="zh-CN" altLang="en-US" sz="2400" dirty="0">
                <a:latin typeface="印品黑体" panose="00000500000000000000" pitchFamily="2" charset="-122"/>
                <a:ea typeface="印品黑体" panose="00000500000000000000" pitchFamily="2" charset="-122"/>
              </a:endParaRPr>
            </a:p>
          </p:txBody>
        </p:sp>
      </p:grpSp>
      <p:sp>
        <p:nvSpPr>
          <p:cNvPr id="29" name="TextBox 39"/>
          <p:cNvSpPr txBox="1"/>
          <p:nvPr/>
        </p:nvSpPr>
        <p:spPr>
          <a:xfrm>
            <a:off x="8832850" y="2997835"/>
            <a:ext cx="109728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latin typeface="印品黑体" panose="00000500000000000000" pitchFamily="2" charset="-122"/>
                <a:ea typeface="印品黑体" panose="00000500000000000000" pitchFamily="2" charset="-122"/>
              </a:rPr>
              <a:t>刷素养</a:t>
            </a:r>
            <a:endParaRPr lang="zh-CN" altLang="en-US" sz="2400" dirty="0">
              <a:latin typeface="印品黑体" panose="00000500000000000000" pitchFamily="2" charset="-122"/>
              <a:ea typeface="印品黑体" panose="00000500000000000000" pitchFamily="2" charset="-122"/>
            </a:endParaRPr>
          </a:p>
        </p:txBody>
      </p:sp>
      <p:sp>
        <p:nvSpPr>
          <p:cNvPr id="35" name="TextBox 39"/>
          <p:cNvSpPr txBox="1"/>
          <p:nvPr/>
        </p:nvSpPr>
        <p:spPr>
          <a:xfrm>
            <a:off x="8813165" y="1896110"/>
            <a:ext cx="109728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>
                <a:latin typeface="印品黑体" panose="00000500000000000000" pitchFamily="2" charset="-122"/>
                <a:ea typeface="印品黑体" panose="00000500000000000000" pitchFamily="2" charset="-122"/>
              </a:rPr>
              <a:t>晒清单</a:t>
            </a:r>
            <a:endParaRPr lang="zh-CN" altLang="en-US" sz="2400" dirty="0">
              <a:latin typeface="印品黑体" panose="00000500000000000000" pitchFamily="2" charset="-122"/>
              <a:ea typeface="印品黑体" panose="00000500000000000000" pitchFamily="2" charset="-122"/>
            </a:endParaRPr>
          </a:p>
        </p:txBody>
      </p:sp>
      <p:grpSp>
        <p:nvGrpSpPr>
          <p:cNvPr id="39" name="组合 38"/>
          <p:cNvGrpSpPr/>
          <p:nvPr/>
        </p:nvGrpSpPr>
        <p:grpSpPr>
          <a:xfrm>
            <a:off x="983615" y="2346325"/>
            <a:ext cx="2296160" cy="2095500"/>
            <a:chOff x="2680" y="3750"/>
            <a:chExt cx="3616" cy="3300"/>
          </a:xfrm>
        </p:grpSpPr>
        <p:grpSp>
          <p:nvGrpSpPr>
            <p:cNvPr id="2" name="组合 1"/>
            <p:cNvGrpSpPr/>
            <p:nvPr/>
          </p:nvGrpSpPr>
          <p:grpSpPr>
            <a:xfrm>
              <a:off x="2680" y="3750"/>
              <a:ext cx="3164" cy="3301"/>
              <a:chOff x="1289978" y="1804572"/>
              <a:chExt cx="1506855" cy="1572101"/>
            </a:xfrm>
          </p:grpSpPr>
          <p:sp>
            <p:nvSpPr>
              <p:cNvPr id="6" name="文本框 5"/>
              <p:cNvSpPr txBox="1"/>
              <p:nvPr/>
            </p:nvSpPr>
            <p:spPr>
              <a:xfrm>
                <a:off x="1465238" y="1940303"/>
                <a:ext cx="1156335" cy="130063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5335" b="1" dirty="0">
                    <a:solidFill>
                      <a:srgbClr val="3D589F"/>
                    </a:solidFill>
                    <a:latin typeface="印品黑体" panose="00000500000000000000" pitchFamily="2" charset="-122"/>
                    <a:ea typeface="印品黑体" panose="00000500000000000000" pitchFamily="2" charset="-122"/>
                  </a:rPr>
                  <a:t>模块</a:t>
                </a:r>
                <a:endParaRPr lang="zh-CN" altLang="en-US" sz="5335" b="1" dirty="0">
                  <a:solidFill>
                    <a:srgbClr val="3D589F"/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endParaRPr>
              </a:p>
              <a:p>
                <a:r>
                  <a:rPr lang="zh-CN" altLang="en-US" sz="5335" b="1" dirty="0">
                    <a:solidFill>
                      <a:srgbClr val="3D589F"/>
                    </a:solidFill>
                    <a:latin typeface="印品黑体" panose="00000500000000000000" pitchFamily="2" charset="-122"/>
                    <a:ea typeface="印品黑体" panose="00000500000000000000" pitchFamily="2" charset="-122"/>
                  </a:rPr>
                  <a:t>导航</a:t>
                </a:r>
                <a:endParaRPr lang="zh-CN" altLang="en-US" sz="5335" b="1" dirty="0">
                  <a:solidFill>
                    <a:srgbClr val="3D589F"/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endParaRPr>
              </a:p>
            </p:txBody>
          </p:sp>
          <p:sp>
            <p:nvSpPr>
              <p:cNvPr id="3" name="矩形 6"/>
              <p:cNvSpPr/>
              <p:nvPr/>
            </p:nvSpPr>
            <p:spPr>
              <a:xfrm>
                <a:off x="1289978" y="1804572"/>
                <a:ext cx="1506855" cy="1572101"/>
              </a:xfrm>
              <a:custGeom>
                <a:avLst/>
                <a:gdLst>
                  <a:gd name="connsiteX0" fmla="*/ 3164 w 3164"/>
                  <a:gd name="connsiteY0" fmla="*/ 2128 h 3301"/>
                  <a:gd name="connsiteX1" fmla="*/ 3162 w 3164"/>
                  <a:gd name="connsiteY1" fmla="*/ 3301 h 3301"/>
                  <a:gd name="connsiteX2" fmla="*/ 0 w 3164"/>
                  <a:gd name="connsiteY2" fmla="*/ 3301 h 3301"/>
                  <a:gd name="connsiteX3" fmla="*/ 0 w 3164"/>
                  <a:gd name="connsiteY3" fmla="*/ 0 h 3301"/>
                  <a:gd name="connsiteX4" fmla="*/ 3162 w 3164"/>
                  <a:gd name="connsiteY4" fmla="*/ 0 h 3301"/>
                  <a:gd name="connsiteX5" fmla="*/ 3160 w 3164"/>
                  <a:gd name="connsiteY5" fmla="*/ 1178 h 33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164" h="3301">
                    <a:moveTo>
                      <a:pt x="3164" y="2128"/>
                    </a:moveTo>
                    <a:lnTo>
                      <a:pt x="3162" y="3301"/>
                    </a:lnTo>
                    <a:lnTo>
                      <a:pt x="0" y="3301"/>
                    </a:lnTo>
                    <a:lnTo>
                      <a:pt x="0" y="0"/>
                    </a:lnTo>
                    <a:lnTo>
                      <a:pt x="3162" y="0"/>
                    </a:lnTo>
                    <a:cubicBezTo>
                      <a:pt x="3163" y="548"/>
                      <a:pt x="3160" y="1178"/>
                      <a:pt x="3160" y="1178"/>
                    </a:cubicBezTo>
                  </a:path>
                </a:pathLst>
              </a:custGeom>
              <a:noFill/>
              <a:ln w="57150">
                <a:solidFill>
                  <a:srgbClr val="3D589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altLang="zh-CN" sz="2400" dirty="0">
                  <a:ea typeface="印品黑体" panose="00000500000000000000" pitchFamily="2" charset="-122"/>
                </a:endParaRPr>
              </a:p>
            </p:txBody>
          </p:sp>
        </p:grpSp>
        <p:sp>
          <p:nvSpPr>
            <p:cNvPr id="38" name="等腰三角形 37"/>
            <p:cNvSpPr/>
            <p:nvPr/>
          </p:nvSpPr>
          <p:spPr>
            <a:xfrm rot="5400000">
              <a:off x="5787" y="5127"/>
              <a:ext cx="567" cy="453"/>
            </a:xfrm>
            <a:prstGeom prst="triangle">
              <a:avLst/>
            </a:prstGeom>
            <a:solidFill>
              <a:srgbClr val="3D589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0" name="文本框 9"/>
          <p:cNvSpPr txBox="1"/>
          <p:nvPr/>
        </p:nvSpPr>
        <p:spPr>
          <a:xfrm>
            <a:off x="8875395" y="3484245"/>
            <a:ext cx="3288030" cy="3168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65" dirty="0">
                <a:latin typeface="印品黑体" panose="00000500000000000000" pitchFamily="2" charset="-122"/>
                <a:ea typeface="印品黑体" panose="00000500000000000000" pitchFamily="2" charset="-122"/>
              </a:rPr>
              <a:t>语言文字运用 古代诗歌阅读</a:t>
            </a:r>
            <a:endParaRPr lang="zh-CN" altLang="en-US" sz="1465" dirty="0">
              <a:latin typeface="印品黑体" panose="00000500000000000000" pitchFamily="2" charset="-122"/>
              <a:ea typeface="印品黑体" panose="00000500000000000000" pitchFamily="2" charset="-122"/>
            </a:endParaRPr>
          </a:p>
        </p:txBody>
      </p:sp>
      <p:grpSp>
        <p:nvGrpSpPr>
          <p:cNvPr id="17" name="组合 16"/>
          <p:cNvGrpSpPr/>
          <p:nvPr/>
        </p:nvGrpSpPr>
        <p:grpSpPr>
          <a:xfrm>
            <a:off x="3575685" y="908054"/>
            <a:ext cx="4469765" cy="840127"/>
            <a:chOff x="6297" y="1430"/>
            <a:chExt cx="7039" cy="1323"/>
          </a:xfrm>
        </p:grpSpPr>
        <p:sp>
          <p:nvSpPr>
            <p:cNvPr id="5" name="矩形: 圆角 9"/>
            <p:cNvSpPr/>
            <p:nvPr/>
          </p:nvSpPr>
          <p:spPr>
            <a:xfrm>
              <a:off x="6297" y="1430"/>
              <a:ext cx="1210" cy="1210"/>
            </a:xfrm>
            <a:prstGeom prst="ellipse">
              <a:avLst/>
            </a:prstGeom>
            <a:solidFill>
              <a:srgbClr val="3D589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400" dirty="0">
                  <a:solidFill>
                    <a:srgbClr val="FFFFFF"/>
                  </a:solidFill>
                  <a:ea typeface="印品黑体" panose="00000500000000000000" pitchFamily="2" charset="-122"/>
                </a:rPr>
                <a:t>01</a:t>
              </a:r>
              <a:endParaRPr lang="en-US" altLang="zh-CN" sz="2400" dirty="0">
                <a:solidFill>
                  <a:srgbClr val="FFFFFF"/>
                </a:solidFill>
                <a:ea typeface="印品黑体" panose="00000500000000000000" pitchFamily="2" charset="-122"/>
              </a:endParaRPr>
            </a:p>
          </p:txBody>
        </p:sp>
        <p:sp>
          <p:nvSpPr>
            <p:cNvPr id="23" name="TextBox 39"/>
            <p:cNvSpPr txBox="1"/>
            <p:nvPr/>
          </p:nvSpPr>
          <p:spPr>
            <a:xfrm>
              <a:off x="7620" y="1430"/>
              <a:ext cx="1728" cy="72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dirty="0">
                  <a:latin typeface="印品黑体" panose="00000500000000000000" pitchFamily="2" charset="-122"/>
                  <a:ea typeface="印品黑体" panose="00000500000000000000" pitchFamily="2" charset="-122"/>
                </a:rPr>
                <a:t>看头条</a:t>
              </a:r>
              <a:endParaRPr lang="zh-CN" altLang="en-US" sz="2400" dirty="0">
                <a:latin typeface="印品黑体" panose="00000500000000000000" pitchFamily="2" charset="-122"/>
                <a:ea typeface="印品黑体" panose="00000500000000000000" pitchFamily="2" charset="-122"/>
              </a:endParaRPr>
            </a:p>
          </p:txBody>
        </p:sp>
        <p:sp>
          <p:nvSpPr>
            <p:cNvPr id="36" name="TextBox 40"/>
            <p:cNvSpPr txBox="1"/>
            <p:nvPr/>
          </p:nvSpPr>
          <p:spPr>
            <a:xfrm>
              <a:off x="7507" y="2254"/>
              <a:ext cx="5829" cy="4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465" dirty="0">
                  <a:latin typeface="印品黑体" panose="00000500000000000000" pitchFamily="2" charset="-122"/>
                  <a:ea typeface="印品黑体" panose="00000500000000000000" pitchFamily="2" charset="-122"/>
                </a:rPr>
                <a:t> </a:t>
              </a:r>
              <a:r>
                <a:rPr lang="zh-CN" altLang="en-US" sz="1465" dirty="0">
                  <a:latin typeface="印品黑体" panose="00000500000000000000" pitchFamily="2" charset="-122"/>
                  <a:ea typeface="印品黑体" panose="00000500000000000000" pitchFamily="2" charset="-122"/>
                </a:rPr>
                <a:t>作者专栏 文题解说 背景资料</a:t>
              </a:r>
              <a:r>
                <a:rPr lang="en-US" altLang="zh-CN" sz="1465" dirty="0">
                  <a:latin typeface="印品黑体" panose="00000500000000000000" pitchFamily="2" charset="-122"/>
                  <a:ea typeface="印品黑体" panose="00000500000000000000" pitchFamily="2" charset="-122"/>
                </a:rPr>
                <a:t> </a:t>
              </a:r>
              <a:r>
                <a:rPr lang="zh-CN" altLang="en-US" sz="1465" dirty="0">
                  <a:latin typeface="印品黑体" panose="00000500000000000000" pitchFamily="2" charset="-122"/>
                  <a:ea typeface="印品黑体" panose="00000500000000000000" pitchFamily="2" charset="-122"/>
                </a:rPr>
                <a:t>知识链接</a:t>
              </a:r>
              <a:r>
                <a:rPr lang="en-US" altLang="zh-CN" sz="1465" dirty="0">
                  <a:latin typeface="印品黑体" panose="00000500000000000000" pitchFamily="2" charset="-122"/>
                  <a:ea typeface="印品黑体" panose="00000500000000000000" pitchFamily="2" charset="-122"/>
                </a:rPr>
                <a:t> </a:t>
              </a:r>
              <a:endParaRPr lang="zh-CN" altLang="en-US" sz="1465" dirty="0">
                <a:latin typeface="印品黑体" panose="00000500000000000000" pitchFamily="2" charset="-122"/>
                <a:ea typeface="印品黑体" panose="00000500000000000000" pitchFamily="2" charset="-122"/>
              </a:endParaRPr>
            </a:p>
          </p:txBody>
        </p:sp>
      </p:grpSp>
      <p:sp>
        <p:nvSpPr>
          <p:cNvPr id="8" name="矩形 7"/>
          <p:cNvSpPr/>
          <p:nvPr/>
        </p:nvSpPr>
        <p:spPr>
          <a:xfrm>
            <a:off x="9842500" y="124460"/>
            <a:ext cx="1997710" cy="575945"/>
          </a:xfrm>
          <a:prstGeom prst="rect">
            <a:avLst/>
          </a:prstGeom>
          <a:solidFill>
            <a:srgbClr val="3D589F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3D589F"/>
              </a:solidFill>
              <a:uFillTx/>
            </a:endParaRPr>
          </a:p>
        </p:txBody>
      </p:sp>
      <p:pic>
        <p:nvPicPr>
          <p:cNvPr id="4" name="图片 3" descr="未标题-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0144760" y="-78105"/>
            <a:ext cx="1695450" cy="906145"/>
          </a:xfrm>
          <a:prstGeom prst="rect">
            <a:avLst/>
          </a:prstGeom>
        </p:spPr>
      </p:pic>
      <p:sp>
        <p:nvSpPr>
          <p:cNvPr id="12" name="矩形: 圆角 11"/>
          <p:cNvSpPr/>
          <p:nvPr/>
        </p:nvSpPr>
        <p:spPr>
          <a:xfrm>
            <a:off x="3575685" y="2915920"/>
            <a:ext cx="768350" cy="766445"/>
          </a:xfrm>
          <a:prstGeom prst="ellipse">
            <a:avLst/>
          </a:prstGeom>
          <a:solidFill>
            <a:srgbClr val="3D589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dirty="0">
                <a:solidFill>
                  <a:srgbClr val="FFFFFF"/>
                </a:solidFill>
                <a:ea typeface="印品黑体" panose="00000500000000000000" pitchFamily="2" charset="-122"/>
              </a:rPr>
              <a:t>05</a:t>
            </a:r>
            <a:endParaRPr lang="en-US" altLang="zh-CN" sz="2400" dirty="0">
              <a:solidFill>
                <a:srgbClr val="FFFFFF"/>
              </a:solidFill>
              <a:ea typeface="印品黑体" panose="00000500000000000000" pitchFamily="2" charset="-122"/>
            </a:endParaRPr>
          </a:p>
        </p:txBody>
      </p:sp>
      <p:sp>
        <p:nvSpPr>
          <p:cNvPr id="11" name="TextBox 40"/>
          <p:cNvSpPr txBox="1"/>
          <p:nvPr/>
        </p:nvSpPr>
        <p:spPr>
          <a:xfrm>
            <a:off x="8832850" y="2366645"/>
            <a:ext cx="3327400" cy="5422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65" dirty="0">
                <a:latin typeface="印品黑体" panose="00000500000000000000" pitchFamily="2" charset="-122"/>
                <a:ea typeface="印品黑体" panose="00000500000000000000" pitchFamily="2" charset="-122"/>
              </a:rPr>
              <a:t>字音 一词多义</a:t>
            </a:r>
            <a:r>
              <a:rPr lang="en-US" altLang="zh-CN" sz="1465" dirty="0">
                <a:latin typeface="印品黑体" panose="00000500000000000000" pitchFamily="2" charset="-122"/>
                <a:ea typeface="印品黑体" panose="00000500000000000000" pitchFamily="2" charset="-122"/>
              </a:rPr>
              <a:t> </a:t>
            </a:r>
            <a:r>
              <a:rPr lang="zh-CN" altLang="en-US" sz="1465" dirty="0">
                <a:latin typeface="印品黑体" panose="00000500000000000000" pitchFamily="2" charset="-122"/>
                <a:ea typeface="印品黑体" panose="00000500000000000000" pitchFamily="2" charset="-122"/>
              </a:rPr>
              <a:t>词类活用</a:t>
            </a:r>
            <a:r>
              <a:rPr lang="en-US" altLang="zh-CN" sz="1465" dirty="0">
                <a:latin typeface="印品黑体" panose="00000500000000000000" pitchFamily="2" charset="-122"/>
                <a:ea typeface="印品黑体" panose="00000500000000000000" pitchFamily="2" charset="-122"/>
              </a:rPr>
              <a:t> </a:t>
            </a:r>
            <a:r>
              <a:rPr lang="zh-CN" altLang="en-US" sz="1465" dirty="0">
                <a:latin typeface="印品黑体" panose="00000500000000000000" pitchFamily="2" charset="-122"/>
                <a:ea typeface="印品黑体" panose="00000500000000000000" pitchFamily="2" charset="-122"/>
              </a:rPr>
              <a:t>文言句式</a:t>
            </a:r>
            <a:endParaRPr lang="zh-CN" altLang="en-US" sz="1465" dirty="0">
              <a:latin typeface="印品黑体" panose="00000500000000000000" pitchFamily="2" charset="-122"/>
              <a:ea typeface="印品黑体" panose="00000500000000000000" pitchFamily="2" charset="-122"/>
            </a:endParaRPr>
          </a:p>
          <a:p>
            <a:r>
              <a:rPr lang="zh-CN" altLang="en-US" sz="1465" dirty="0">
                <a:latin typeface="印品黑体" panose="00000500000000000000" pitchFamily="2" charset="-122"/>
                <a:ea typeface="印品黑体" panose="00000500000000000000" pitchFamily="2" charset="-122"/>
              </a:rPr>
              <a:t>文化常识</a:t>
            </a:r>
            <a:endParaRPr lang="zh-CN" altLang="en-US" sz="1465" dirty="0">
              <a:latin typeface="印品黑体" panose="00000500000000000000" pitchFamily="2" charset="-122"/>
              <a:ea typeface="印品黑体" panose="00000500000000000000" pitchFamily="2" charset="-122"/>
            </a:endParaRPr>
          </a:p>
        </p:txBody>
      </p:sp>
      <p:sp>
        <p:nvSpPr>
          <p:cNvPr id="7" name="矩形: 圆角 12"/>
          <p:cNvSpPr/>
          <p:nvPr/>
        </p:nvSpPr>
        <p:spPr>
          <a:xfrm>
            <a:off x="8009255" y="2897013"/>
            <a:ext cx="768343" cy="768343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dirty="0">
                <a:solidFill>
                  <a:srgbClr val="FFFFFF"/>
                </a:solidFill>
                <a:ea typeface="印品黑体" panose="00000500000000000000" pitchFamily="2" charset="-122"/>
              </a:rPr>
              <a:t>06</a:t>
            </a:r>
            <a:endParaRPr lang="en-US" altLang="zh-CN" sz="2400" dirty="0">
              <a:solidFill>
                <a:srgbClr val="FFFFFF"/>
              </a:solidFill>
              <a:ea typeface="印品黑体" panose="00000500000000000000" pitchFamily="2" charset="-122"/>
            </a:endParaRPr>
          </a:p>
        </p:txBody>
      </p:sp>
      <p:sp>
        <p:nvSpPr>
          <p:cNvPr id="9" name="矩形: 圆角 11"/>
          <p:cNvSpPr/>
          <p:nvPr/>
        </p:nvSpPr>
        <p:spPr>
          <a:xfrm>
            <a:off x="3582035" y="3868420"/>
            <a:ext cx="768350" cy="766445"/>
          </a:xfrm>
          <a:prstGeom prst="ellipse">
            <a:avLst/>
          </a:prstGeom>
          <a:solidFill>
            <a:srgbClr val="3D589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dirty="0">
                <a:solidFill>
                  <a:srgbClr val="FFFFFF"/>
                </a:solidFill>
                <a:ea typeface="印品黑体" panose="00000500000000000000" pitchFamily="2" charset="-122"/>
              </a:rPr>
              <a:t>07</a:t>
            </a:r>
            <a:endParaRPr lang="en-US" altLang="zh-CN" sz="2400" dirty="0">
              <a:solidFill>
                <a:srgbClr val="FFFFFF"/>
              </a:solidFill>
              <a:ea typeface="印品黑体" panose="00000500000000000000" pitchFamily="2" charset="-122"/>
            </a:endParaRPr>
          </a:p>
        </p:txBody>
      </p:sp>
      <p:sp>
        <p:nvSpPr>
          <p:cNvPr id="15" name="TextBox 39"/>
          <p:cNvSpPr txBox="1"/>
          <p:nvPr/>
        </p:nvSpPr>
        <p:spPr>
          <a:xfrm>
            <a:off x="8848725" y="3853180"/>
            <a:ext cx="2991485" cy="51244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zh-CN" altLang="en-US" sz="2400" dirty="0">
                <a:latin typeface="印品黑体" panose="00000500000000000000" pitchFamily="2" charset="-122"/>
                <a:ea typeface="印品黑体" panose="00000500000000000000" pitchFamily="2" charset="-122"/>
                <a:sym typeface="+mn-ea"/>
              </a:rPr>
              <a:t>人物志</a:t>
            </a:r>
            <a:r>
              <a:rPr lang="en-US" altLang="zh-CN" sz="2400" dirty="0">
                <a:latin typeface="印品黑体" panose="00000500000000000000" pitchFamily="2" charset="-122"/>
                <a:ea typeface="印品黑体" panose="00000500000000000000" pitchFamily="2" charset="-122"/>
                <a:sym typeface="+mn-ea"/>
              </a:rPr>
              <a:t>·</a:t>
            </a:r>
            <a:r>
              <a:rPr lang="zh-CN" altLang="en-US" sz="2400" dirty="0">
                <a:latin typeface="印品黑体" panose="00000500000000000000" pitchFamily="2" charset="-122"/>
                <a:ea typeface="印品黑体" panose="00000500000000000000" pitchFamily="2" charset="-122"/>
                <a:sym typeface="+mn-ea"/>
              </a:rPr>
              <a:t>知人论世</a:t>
            </a:r>
            <a:endParaRPr lang="zh-CN" altLang="en-US" sz="2400" dirty="0">
              <a:latin typeface="印品黑体" panose="00000500000000000000" pitchFamily="2" charset="-122"/>
              <a:ea typeface="印品黑体" panose="00000500000000000000" pitchFamily="2" charset="-122"/>
              <a:sym typeface="+mn-ea"/>
            </a:endParaRPr>
          </a:p>
        </p:txBody>
      </p:sp>
      <p:sp>
        <p:nvSpPr>
          <p:cNvPr id="16" name="TextBox 40"/>
          <p:cNvSpPr txBox="1"/>
          <p:nvPr/>
        </p:nvSpPr>
        <p:spPr>
          <a:xfrm>
            <a:off x="8904605" y="4366895"/>
            <a:ext cx="2017395" cy="37528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l">
              <a:buClrTx/>
              <a:buSzTx/>
              <a:buFontTx/>
            </a:pPr>
            <a:r>
              <a:rPr lang="zh-CN" altLang="en-US" sz="1465" dirty="0">
                <a:latin typeface="印品黑体" panose="00000500000000000000" pitchFamily="2" charset="-122"/>
                <a:ea typeface="印品黑体" panose="00000500000000000000" pitchFamily="2" charset="-122"/>
              </a:rPr>
              <a:t>柳永</a:t>
            </a:r>
            <a:r>
              <a:rPr lang="zh-CN" altLang="en-US" sz="1465" dirty="0">
                <a:latin typeface="印品黑体" panose="00000500000000000000" pitchFamily="2" charset="-122"/>
                <a:ea typeface="印品黑体" panose="00000500000000000000" pitchFamily="2" charset="-122"/>
              </a:rPr>
              <a:t>——白衣卿相</a:t>
            </a:r>
            <a:endParaRPr lang="zh-CN" altLang="en-US" sz="1465" dirty="0">
              <a:latin typeface="印品黑体" panose="00000500000000000000" pitchFamily="2" charset="-122"/>
              <a:ea typeface="印品黑体" panose="00000500000000000000" pitchFamily="2" charset="-122"/>
            </a:endParaRPr>
          </a:p>
          <a:p>
            <a:pPr algn="l">
              <a:buClrTx/>
              <a:buSzTx/>
              <a:buFontTx/>
            </a:pPr>
            <a:r>
              <a:rPr lang="zh-CN" altLang="en-US" sz="1465" dirty="0">
                <a:latin typeface="印品黑体" panose="00000500000000000000" pitchFamily="2" charset="-122"/>
                <a:ea typeface="印品黑体" panose="00000500000000000000" pitchFamily="2" charset="-122"/>
              </a:rPr>
              <a:t>姜夔</a:t>
            </a:r>
            <a:r>
              <a:rPr lang="zh-CN" altLang="en-US" sz="1465" dirty="0">
                <a:latin typeface="印品黑体" panose="00000500000000000000" pitchFamily="2" charset="-122"/>
                <a:ea typeface="印品黑体" panose="00000500000000000000" pitchFamily="2" charset="-122"/>
              </a:rPr>
              <a:t>——江湖游士</a:t>
            </a:r>
            <a:endParaRPr lang="zh-CN" altLang="en-US" sz="1465" dirty="0">
              <a:latin typeface="印品黑体" panose="00000500000000000000" pitchFamily="2" charset="-122"/>
              <a:ea typeface="印品黑体" panose="00000500000000000000" pitchFamily="2" charset="-122"/>
            </a:endParaRPr>
          </a:p>
        </p:txBody>
      </p:sp>
      <p:sp>
        <p:nvSpPr>
          <p:cNvPr id="25" name="TextBox 39"/>
          <p:cNvSpPr txBox="1"/>
          <p:nvPr/>
        </p:nvSpPr>
        <p:spPr>
          <a:xfrm>
            <a:off x="4481830" y="3054350"/>
            <a:ext cx="263969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latin typeface="印品黑体" panose="00000500000000000000" pitchFamily="2" charset="-122"/>
                <a:ea typeface="印品黑体" panose="00000500000000000000" pitchFamily="2" charset="-122"/>
              </a:rPr>
              <a:t>戳考点</a:t>
            </a:r>
            <a:endParaRPr lang="zh-CN" altLang="en-US" sz="2400" dirty="0">
              <a:latin typeface="印品黑体" panose="00000500000000000000" pitchFamily="2" charset="-122"/>
              <a:ea typeface="印品黑体" panose="00000500000000000000" pitchFamily="2" charset="-122"/>
            </a:endParaRPr>
          </a:p>
        </p:txBody>
      </p:sp>
      <p:sp>
        <p:nvSpPr>
          <p:cNvPr id="27" name="TextBox 40"/>
          <p:cNvSpPr txBox="1"/>
          <p:nvPr/>
        </p:nvSpPr>
        <p:spPr>
          <a:xfrm>
            <a:off x="4449445" y="2421255"/>
            <a:ext cx="3559810" cy="44831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zh-CN" altLang="en-US" sz="1465" dirty="0">
                <a:latin typeface="印品黑体" panose="00000500000000000000" pitchFamily="2" charset="-122"/>
                <a:ea typeface="印品黑体" panose="00000500000000000000" pitchFamily="2" charset="-122"/>
              </a:rPr>
              <a:t>主题解读 特色总结</a:t>
            </a:r>
            <a:r>
              <a:rPr lang="en-US" altLang="zh-CN" sz="1465" dirty="0">
                <a:latin typeface="印品黑体" panose="00000500000000000000" pitchFamily="2" charset="-122"/>
                <a:ea typeface="印品黑体" panose="00000500000000000000" pitchFamily="2" charset="-122"/>
              </a:rPr>
              <a:t> </a:t>
            </a:r>
            <a:r>
              <a:rPr lang="zh-CN" altLang="en-US" sz="1465" dirty="0">
                <a:latin typeface="印品黑体" panose="00000500000000000000" pitchFamily="2" charset="-122"/>
                <a:ea typeface="印品黑体" panose="00000500000000000000" pitchFamily="2" charset="-122"/>
              </a:rPr>
              <a:t>重点难点</a:t>
            </a:r>
            <a:r>
              <a:rPr lang="en-US" altLang="zh-CN" sz="1465" dirty="0">
                <a:latin typeface="印品黑体" panose="00000500000000000000" pitchFamily="2" charset="-122"/>
                <a:ea typeface="印品黑体" panose="00000500000000000000" pitchFamily="2" charset="-122"/>
              </a:rPr>
              <a:t> </a:t>
            </a:r>
            <a:r>
              <a:rPr lang="zh-CN" altLang="en-US" sz="1465" dirty="0">
                <a:latin typeface="印品黑体" panose="00000500000000000000" pitchFamily="2" charset="-122"/>
                <a:ea typeface="印品黑体" panose="00000500000000000000" pitchFamily="2" charset="-122"/>
              </a:rPr>
              <a:t>情境探究</a:t>
            </a:r>
            <a:r>
              <a:rPr lang="en-US" altLang="zh-CN" sz="1465" dirty="0">
                <a:latin typeface="印品黑体" panose="00000500000000000000" pitchFamily="2" charset="-122"/>
                <a:ea typeface="印品黑体" panose="00000500000000000000" pitchFamily="2" charset="-122"/>
              </a:rPr>
              <a:t> </a:t>
            </a:r>
            <a:endParaRPr lang="en-US" altLang="zh-CN" sz="1465" dirty="0">
              <a:latin typeface="印品黑体" panose="00000500000000000000" pitchFamily="2" charset="-122"/>
              <a:ea typeface="印品黑体" panose="00000500000000000000" pitchFamily="2" charset="-122"/>
            </a:endParaRPr>
          </a:p>
          <a:p>
            <a:r>
              <a:rPr lang="zh-CN" altLang="en-US" sz="1465" dirty="0">
                <a:latin typeface="印品黑体" panose="00000500000000000000" pitchFamily="2" charset="-122"/>
                <a:ea typeface="印品黑体" panose="00000500000000000000" pitchFamily="2" charset="-122"/>
              </a:rPr>
              <a:t>对比分析</a:t>
            </a:r>
            <a:r>
              <a:rPr lang="en-US" altLang="zh-CN" sz="1465" dirty="0">
                <a:latin typeface="印品黑体" panose="00000500000000000000" pitchFamily="2" charset="-122"/>
                <a:ea typeface="印品黑体" panose="00000500000000000000" pitchFamily="2" charset="-122"/>
              </a:rPr>
              <a:t> </a:t>
            </a:r>
            <a:endParaRPr lang="zh-CN" altLang="en-US" sz="1465" dirty="0">
              <a:latin typeface="印品黑体" panose="00000500000000000000" pitchFamily="2" charset="-122"/>
              <a:ea typeface="印品黑体" panose="00000500000000000000" pitchFamily="2" charset="-122"/>
            </a:endParaRPr>
          </a:p>
        </p:txBody>
      </p:sp>
      <p:sp>
        <p:nvSpPr>
          <p:cNvPr id="22" name="TextBox 39"/>
          <p:cNvSpPr txBox="1"/>
          <p:nvPr/>
        </p:nvSpPr>
        <p:spPr>
          <a:xfrm>
            <a:off x="4449445" y="4011930"/>
            <a:ext cx="301942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latin typeface="印品黑体" panose="00000500000000000000" pitchFamily="2" charset="-122"/>
                <a:ea typeface="印品黑体" panose="00000500000000000000" pitchFamily="2" charset="-122"/>
                <a:sym typeface="+mn-ea"/>
              </a:rPr>
              <a:t>典藏馆</a:t>
            </a:r>
            <a:r>
              <a:rPr lang="en-US" altLang="zh-CN" sz="2400" dirty="0">
                <a:latin typeface="印品黑体" panose="00000500000000000000" pitchFamily="2" charset="-122"/>
                <a:ea typeface="印品黑体" panose="00000500000000000000" pitchFamily="2" charset="-122"/>
                <a:sym typeface="+mn-ea"/>
              </a:rPr>
              <a:t>·</a:t>
            </a:r>
            <a:r>
              <a:rPr lang="zh-CN" altLang="en-US" sz="2400" dirty="0">
                <a:latin typeface="印品黑体" panose="00000500000000000000" pitchFamily="2" charset="-122"/>
                <a:ea typeface="印品黑体" panose="00000500000000000000" pitchFamily="2" charset="-122"/>
                <a:sym typeface="+mn-ea"/>
              </a:rPr>
              <a:t>文常</a:t>
            </a:r>
            <a:r>
              <a:rPr lang="zh-CN" altLang="en-US" sz="2400" dirty="0">
                <a:latin typeface="印品黑体" panose="00000500000000000000" pitchFamily="2" charset="-122"/>
                <a:ea typeface="印品黑体" panose="00000500000000000000" pitchFamily="2" charset="-122"/>
                <a:sym typeface="+mn-ea"/>
              </a:rPr>
              <a:t>新知</a:t>
            </a:r>
            <a:endParaRPr lang="zh-CN" altLang="en-US" sz="2400" dirty="0">
              <a:latin typeface="印品黑体" panose="00000500000000000000" pitchFamily="2" charset="-122"/>
              <a:ea typeface="印品黑体" panose="00000500000000000000" pitchFamily="2" charset="-122"/>
              <a:sym typeface="+mn-ea"/>
            </a:endParaRPr>
          </a:p>
        </p:txBody>
      </p:sp>
      <p:sp>
        <p:nvSpPr>
          <p:cNvPr id="24" name="TextBox 40"/>
          <p:cNvSpPr txBox="1"/>
          <p:nvPr/>
        </p:nvSpPr>
        <p:spPr>
          <a:xfrm>
            <a:off x="4481830" y="4510405"/>
            <a:ext cx="3350895" cy="46291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zh-CN" altLang="en-US" sz="1465" dirty="0">
                <a:latin typeface="印品黑体" panose="00000500000000000000" pitchFamily="2" charset="-122"/>
                <a:ea typeface="印品黑体" panose="00000500000000000000" pitchFamily="2" charset="-122"/>
                <a:sym typeface="+mn-ea"/>
              </a:rPr>
              <a:t>“黍离之悲”的出处</a:t>
            </a:r>
            <a:r>
              <a:rPr lang="en-US" altLang="zh-CN" sz="1465" dirty="0">
                <a:sym typeface="+mn-ea"/>
              </a:rPr>
              <a:t> </a:t>
            </a:r>
            <a:endParaRPr lang="en-US" altLang="zh-CN" sz="1465" dirty="0">
              <a:sym typeface="+mn-ea"/>
            </a:endParaRPr>
          </a:p>
        </p:txBody>
      </p:sp>
      <p:sp>
        <p:nvSpPr>
          <p:cNvPr id="14" name="TextBox 40"/>
          <p:cNvSpPr txBox="1"/>
          <p:nvPr>
            <p:custDataLst>
              <p:tags r:id="rId2"/>
            </p:custDataLst>
          </p:nvPr>
        </p:nvSpPr>
        <p:spPr>
          <a:xfrm>
            <a:off x="4512310" y="3495675"/>
            <a:ext cx="2781935" cy="3168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1465" dirty="0">
                <a:latin typeface="印品黑体" panose="00000500000000000000" pitchFamily="2" charset="-122"/>
                <a:ea typeface="印品黑体" panose="00000500000000000000" pitchFamily="2" charset="-122"/>
              </a:rPr>
              <a:t>考点解读 考法突破 典题例解 </a:t>
            </a:r>
            <a:endParaRPr lang="zh-CN" altLang="en-US" sz="1465" dirty="0">
              <a:latin typeface="印品黑体" panose="00000500000000000000" pitchFamily="2" charset="-122"/>
              <a:ea typeface="印品黑体" panose="00000500000000000000" pitchFamily="2" charset="-122"/>
            </a:endParaRPr>
          </a:p>
        </p:txBody>
      </p:sp>
      <p:sp>
        <p:nvSpPr>
          <p:cNvPr id="13" name="TextBox 39"/>
          <p:cNvSpPr txBox="1"/>
          <p:nvPr>
            <p:custDataLst>
              <p:tags r:id="rId3"/>
            </p:custDataLst>
          </p:nvPr>
        </p:nvSpPr>
        <p:spPr>
          <a:xfrm>
            <a:off x="4449445" y="1916430"/>
            <a:ext cx="109728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l"/>
            <a:r>
              <a:rPr lang="zh-CN" altLang="en-US" sz="2400" dirty="0">
                <a:latin typeface="印品黑体" panose="00000500000000000000" pitchFamily="2" charset="-122"/>
                <a:ea typeface="印品黑体" panose="00000500000000000000" pitchFamily="2" charset="-122"/>
                <a:sym typeface="+mn-ea"/>
              </a:rPr>
              <a:t>集要点</a:t>
            </a:r>
            <a:endParaRPr lang="zh-CN" altLang="en-US" sz="2400" dirty="0">
              <a:latin typeface="印品黑体" panose="00000500000000000000" pitchFamily="2" charset="-122"/>
              <a:ea typeface="印品黑体" panose="00000500000000000000" pitchFamily="2" charset="-122"/>
            </a:endParaRPr>
          </a:p>
        </p:txBody>
      </p:sp>
      <p:sp>
        <p:nvSpPr>
          <p:cNvPr id="30" name="TextBox 40"/>
          <p:cNvSpPr txBox="1"/>
          <p:nvPr>
            <p:custDataLst>
              <p:tags r:id="rId4"/>
            </p:custDataLst>
          </p:nvPr>
        </p:nvSpPr>
        <p:spPr>
          <a:xfrm>
            <a:off x="8718550" y="1438910"/>
            <a:ext cx="2746375" cy="3168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1465" dirty="0">
                <a:latin typeface="印品黑体" panose="00000500000000000000" pitchFamily="2" charset="-122"/>
                <a:ea typeface="印品黑体" panose="00000500000000000000" pitchFamily="2" charset="-122"/>
              </a:rPr>
              <a:t> </a:t>
            </a:r>
            <a:r>
              <a:rPr lang="zh-CN" altLang="en-US" sz="1465" dirty="0">
                <a:latin typeface="印品黑体" panose="00000500000000000000" pitchFamily="2" charset="-122"/>
                <a:ea typeface="印品黑体" panose="00000500000000000000" pitchFamily="2" charset="-122"/>
              </a:rPr>
              <a:t>品读原文</a:t>
            </a:r>
            <a:r>
              <a:rPr lang="en-US" altLang="zh-CN" sz="1465" dirty="0">
                <a:latin typeface="印品黑体" panose="00000500000000000000" pitchFamily="2" charset="-122"/>
                <a:ea typeface="印品黑体" panose="00000500000000000000" pitchFamily="2" charset="-122"/>
              </a:rPr>
              <a:t>  </a:t>
            </a:r>
            <a:r>
              <a:rPr lang="zh-CN" altLang="en-US" sz="1465" dirty="0">
                <a:latin typeface="印品黑体" panose="00000500000000000000" pitchFamily="2" charset="-122"/>
                <a:ea typeface="印品黑体" panose="00000500000000000000" pitchFamily="2" charset="-122"/>
              </a:rPr>
              <a:t>文言注释</a:t>
            </a:r>
            <a:endParaRPr lang="zh-CN" altLang="en-US" sz="1465" dirty="0">
              <a:latin typeface="印品黑体" panose="00000500000000000000" pitchFamily="2" charset="-122"/>
              <a:ea typeface="印品黑体" panose="00000500000000000000" pitchFamily="2" charset="-122"/>
            </a:endParaRPr>
          </a:p>
        </p:txBody>
      </p:sp>
      <p:sp>
        <p:nvSpPr>
          <p:cNvPr id="32" name="矩形: 圆角 10"/>
          <p:cNvSpPr/>
          <p:nvPr>
            <p:custDataLst>
              <p:tags r:id="rId5"/>
            </p:custDataLst>
          </p:nvPr>
        </p:nvSpPr>
        <p:spPr>
          <a:xfrm>
            <a:off x="8044815" y="3863340"/>
            <a:ext cx="768350" cy="768350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 sz="2400" dirty="0">
                <a:solidFill>
                  <a:srgbClr val="FFFFFF"/>
                </a:solidFill>
                <a:ea typeface="印品黑体" panose="00000500000000000000" pitchFamily="2" charset="-122"/>
              </a:rPr>
              <a:t>08</a:t>
            </a:r>
            <a:endParaRPr lang="en-US" altLang="zh-CN" sz="2400" dirty="0">
              <a:solidFill>
                <a:srgbClr val="FFFFFF"/>
              </a:solidFill>
              <a:ea typeface="印品黑体" panose="00000500000000000000" pitchFamily="2" charset="-122"/>
            </a:endParaRPr>
          </a:p>
        </p:txBody>
      </p:sp>
      <p:sp>
        <p:nvSpPr>
          <p:cNvPr id="31" name="矩形: 圆角 11"/>
          <p:cNvSpPr/>
          <p:nvPr/>
        </p:nvSpPr>
        <p:spPr>
          <a:xfrm>
            <a:off x="3565525" y="4928235"/>
            <a:ext cx="768350" cy="766445"/>
          </a:xfrm>
          <a:prstGeom prst="ellipse">
            <a:avLst/>
          </a:prstGeom>
          <a:solidFill>
            <a:srgbClr val="3D589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dirty="0">
                <a:solidFill>
                  <a:srgbClr val="FFFFFF"/>
                </a:solidFill>
                <a:ea typeface="印品黑体" panose="00000500000000000000" pitchFamily="2" charset="-122"/>
              </a:rPr>
              <a:t>09</a:t>
            </a:r>
            <a:endParaRPr lang="en-US" altLang="zh-CN" sz="2400" dirty="0">
              <a:solidFill>
                <a:srgbClr val="FFFFFF"/>
              </a:solidFill>
              <a:ea typeface="印品黑体" panose="00000500000000000000" pitchFamily="2" charset="-122"/>
            </a:endParaRPr>
          </a:p>
        </p:txBody>
      </p:sp>
      <p:sp>
        <p:nvSpPr>
          <p:cNvPr id="33" name="TextBox 39"/>
          <p:cNvSpPr txBox="1"/>
          <p:nvPr/>
        </p:nvSpPr>
        <p:spPr>
          <a:xfrm>
            <a:off x="4432935" y="4999990"/>
            <a:ext cx="301942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latin typeface="印品黑体" panose="00000500000000000000" pitchFamily="2" charset="-122"/>
                <a:ea typeface="印品黑体" panose="00000500000000000000" pitchFamily="2" charset="-122"/>
                <a:sym typeface="+mn-ea"/>
              </a:rPr>
              <a:t>素材范</a:t>
            </a:r>
            <a:r>
              <a:rPr lang="en-US" altLang="zh-CN" sz="2400" dirty="0">
                <a:latin typeface="印品黑体" panose="00000500000000000000" pitchFamily="2" charset="-122"/>
                <a:ea typeface="印品黑体" panose="00000500000000000000" pitchFamily="2" charset="-122"/>
                <a:sym typeface="+mn-ea"/>
              </a:rPr>
              <a:t>·</a:t>
            </a:r>
            <a:r>
              <a:rPr lang="zh-CN" altLang="en-US" sz="2400" dirty="0">
                <a:latin typeface="印品黑体" panose="00000500000000000000" pitchFamily="2" charset="-122"/>
                <a:ea typeface="印品黑体" panose="00000500000000000000" pitchFamily="2" charset="-122"/>
                <a:sym typeface="+mn-ea"/>
              </a:rPr>
              <a:t>学以致用</a:t>
            </a:r>
            <a:endParaRPr lang="zh-CN" altLang="en-US" sz="2400" dirty="0">
              <a:latin typeface="印品黑体" panose="00000500000000000000" pitchFamily="2" charset="-122"/>
              <a:ea typeface="印品黑体" panose="00000500000000000000" pitchFamily="2" charset="-122"/>
              <a:sym typeface="+mn-ea"/>
            </a:endParaRPr>
          </a:p>
        </p:txBody>
      </p:sp>
      <p:sp>
        <p:nvSpPr>
          <p:cNvPr id="34" name="TextBox 40"/>
          <p:cNvSpPr txBox="1"/>
          <p:nvPr/>
        </p:nvSpPr>
        <p:spPr>
          <a:xfrm>
            <a:off x="4465320" y="5498465"/>
            <a:ext cx="3350895" cy="46291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zh-CN" altLang="en-US" sz="1465" dirty="0">
                <a:latin typeface="印品黑体" panose="00000500000000000000" pitchFamily="2" charset="-122"/>
                <a:ea typeface="印品黑体" panose="00000500000000000000" pitchFamily="2" charset="-122"/>
                <a:sym typeface="+mn-ea"/>
              </a:rPr>
              <a:t>望海潮</a:t>
            </a:r>
            <a:endParaRPr lang="zh-CN" altLang="en-US" sz="1465" dirty="0">
              <a:latin typeface="印品黑体" panose="00000500000000000000" pitchFamily="2" charset="-122"/>
              <a:ea typeface="印品黑体" panose="00000500000000000000" pitchFamily="2" charset="-122"/>
              <a:sym typeface="+mn-ea"/>
            </a:endParaRPr>
          </a:p>
          <a:p>
            <a:r>
              <a:rPr lang="zh-CN" altLang="en-US" sz="1465" dirty="0">
                <a:latin typeface="印品黑体" panose="00000500000000000000" pitchFamily="2" charset="-122"/>
                <a:ea typeface="印品黑体" panose="00000500000000000000" pitchFamily="2" charset="-122"/>
                <a:sym typeface="+mn-ea"/>
              </a:rPr>
              <a:t>柳永</a:t>
            </a:r>
            <a:endParaRPr lang="zh-CN" altLang="en-US" sz="1465" dirty="0">
              <a:latin typeface="印品黑体" panose="00000500000000000000" pitchFamily="2" charset="-122"/>
              <a:ea typeface="印品黑体" panose="00000500000000000000" pitchFamily="2" charset="-122"/>
              <a:sym typeface="+mn-ea"/>
            </a:endParaRPr>
          </a:p>
          <a:p>
            <a:pPr algn="l">
              <a:buClrTx/>
              <a:buSzTx/>
              <a:buNone/>
            </a:pPr>
            <a:r>
              <a:rPr lang="zh-CN" altLang="en-US" sz="1465" dirty="0">
                <a:latin typeface="印品黑体" panose="00000500000000000000" pitchFamily="2" charset="-122"/>
                <a:ea typeface="印品黑体" panose="00000500000000000000" pitchFamily="2" charset="-122"/>
                <a:sym typeface="+mn-ea"/>
              </a:rPr>
              <a:t>姜夔的挽歌——《扬州慢》</a:t>
            </a:r>
            <a:endParaRPr lang="zh-CN" altLang="en-US" sz="1465" dirty="0">
              <a:latin typeface="印品黑体" panose="00000500000000000000" pitchFamily="2" charset="-122"/>
              <a:ea typeface="印品黑体" panose="00000500000000000000" pitchFamily="2" charset="-122"/>
              <a:sym typeface="+mn-ea"/>
            </a:endParaRPr>
          </a:p>
        </p:txBody>
      </p:sp>
      <p:sp>
        <p:nvSpPr>
          <p:cNvPr id="37" name="TextBox 39"/>
          <p:cNvSpPr txBox="1"/>
          <p:nvPr/>
        </p:nvSpPr>
        <p:spPr>
          <a:xfrm>
            <a:off x="8903970" y="4984750"/>
            <a:ext cx="2991485" cy="51244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zh-CN" altLang="en-US" sz="2400" dirty="0">
                <a:latin typeface="印品黑体" panose="00000500000000000000" pitchFamily="2" charset="-122"/>
                <a:ea typeface="印品黑体" panose="00000500000000000000" pitchFamily="2" charset="-122"/>
                <a:sym typeface="+mn-ea"/>
              </a:rPr>
              <a:t>句子迷</a:t>
            </a:r>
            <a:r>
              <a:rPr lang="en-US" altLang="zh-CN" sz="2400" dirty="0">
                <a:latin typeface="印品黑体" panose="00000500000000000000" pitchFamily="2" charset="-122"/>
                <a:ea typeface="印品黑体" panose="00000500000000000000" pitchFamily="2" charset="-122"/>
                <a:sym typeface="+mn-ea"/>
              </a:rPr>
              <a:t>·</a:t>
            </a:r>
            <a:r>
              <a:rPr lang="zh-CN" altLang="en-US" sz="2400" dirty="0">
                <a:latin typeface="印品黑体" panose="00000500000000000000" pitchFamily="2" charset="-122"/>
                <a:ea typeface="印品黑体" panose="00000500000000000000" pitchFamily="2" charset="-122"/>
                <a:sym typeface="+mn-ea"/>
              </a:rPr>
              <a:t>笔有千钧</a:t>
            </a:r>
            <a:endParaRPr lang="zh-CN" altLang="en-US" sz="2400" dirty="0">
              <a:latin typeface="印品黑体" panose="00000500000000000000" pitchFamily="2" charset="-122"/>
              <a:ea typeface="印品黑体" panose="00000500000000000000" pitchFamily="2" charset="-122"/>
              <a:sym typeface="+mn-ea"/>
            </a:endParaRPr>
          </a:p>
        </p:txBody>
      </p:sp>
      <p:sp>
        <p:nvSpPr>
          <p:cNvPr id="40" name="TextBox 40"/>
          <p:cNvSpPr txBox="1"/>
          <p:nvPr/>
        </p:nvSpPr>
        <p:spPr>
          <a:xfrm>
            <a:off x="8888095" y="5426710"/>
            <a:ext cx="2017395" cy="37528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l">
              <a:buClrTx/>
              <a:buSzTx/>
              <a:buNone/>
            </a:pPr>
            <a:r>
              <a:rPr lang="zh-CN" altLang="en-US" sz="1465" dirty="0">
                <a:latin typeface="印品黑体" panose="00000500000000000000" pitchFamily="2" charset="-122"/>
                <a:ea typeface="印品黑体" panose="00000500000000000000" pitchFamily="2" charset="-122"/>
              </a:rPr>
              <a:t>关于西湖的古诗词</a:t>
            </a:r>
            <a:endParaRPr lang="zh-CN" altLang="en-US" sz="1465" dirty="0">
              <a:latin typeface="印品黑体" panose="00000500000000000000" pitchFamily="2" charset="-122"/>
              <a:ea typeface="印品黑体" panose="00000500000000000000" pitchFamily="2" charset="-122"/>
            </a:endParaRPr>
          </a:p>
          <a:p>
            <a:pPr algn="l">
              <a:buClrTx/>
              <a:buSzTx/>
              <a:buNone/>
            </a:pPr>
            <a:r>
              <a:rPr lang="zh-CN" altLang="en-US" sz="1465" dirty="0">
                <a:latin typeface="印品黑体" panose="00000500000000000000" pitchFamily="2" charset="-122"/>
                <a:ea typeface="印品黑体" panose="00000500000000000000" pitchFamily="2" charset="-122"/>
              </a:rPr>
              <a:t>关于扬州的古诗词</a:t>
            </a:r>
            <a:endParaRPr lang="zh-CN" altLang="en-US" sz="1465" dirty="0">
              <a:latin typeface="印品黑体" panose="00000500000000000000" pitchFamily="2" charset="-122"/>
              <a:ea typeface="印品黑体" panose="00000500000000000000" pitchFamily="2" charset="-122"/>
            </a:endParaRPr>
          </a:p>
        </p:txBody>
      </p:sp>
      <p:sp>
        <p:nvSpPr>
          <p:cNvPr id="41" name="矩形: 圆角 10"/>
          <p:cNvSpPr/>
          <p:nvPr>
            <p:custDataLst>
              <p:tags r:id="rId6"/>
            </p:custDataLst>
          </p:nvPr>
        </p:nvSpPr>
        <p:spPr>
          <a:xfrm>
            <a:off x="8039735" y="4885055"/>
            <a:ext cx="768350" cy="768350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 sz="2400" dirty="0">
                <a:solidFill>
                  <a:srgbClr val="FFFFFF"/>
                </a:solidFill>
                <a:ea typeface="印品黑体" panose="00000500000000000000" pitchFamily="2" charset="-122"/>
              </a:rPr>
              <a:t>10</a:t>
            </a:r>
            <a:endParaRPr lang="en-US" altLang="zh-CN" sz="2400" dirty="0">
              <a:solidFill>
                <a:srgbClr val="FFFFFF"/>
              </a:solidFill>
              <a:ea typeface="印品黑体" panose="00000500000000000000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9"/>
          <p:cNvSpPr txBox="1"/>
          <p:nvPr/>
        </p:nvSpPr>
        <p:spPr>
          <a:xfrm>
            <a:off x="839470" y="1483995"/>
            <a:ext cx="10212705" cy="323405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ct val="150000"/>
              </a:lnSpc>
            </a:pPr>
            <a:r>
              <a:rPr lang="en-US" altLang="zh-CN"/>
              <a:t>(</a:t>
            </a:r>
            <a:r>
              <a:rPr lang="zh-CN" altLang="en-US"/>
              <a:t>一</a:t>
            </a:r>
            <a:r>
              <a:rPr lang="en-US" altLang="zh-CN"/>
              <a:t>)</a:t>
            </a:r>
            <a:r>
              <a:rPr lang="zh-CN" altLang="en-US"/>
              <a:t>语言文字运用</a:t>
            </a:r>
            <a:r>
              <a:rPr lang="en-US" altLang="en-US"/>
              <a:t>Ⅰ</a:t>
            </a:r>
            <a:endParaRPr lang="en-US" altLang="en-US"/>
          </a:p>
          <a:p>
            <a:pPr>
              <a:lnSpc>
                <a:spcPct val="150000"/>
              </a:lnSpc>
            </a:pPr>
            <a:r>
              <a:rPr lang="zh-CN" altLang="en-US"/>
              <a:t>阅读下面的文字</a:t>
            </a:r>
            <a:r>
              <a:rPr lang="en-US" altLang="zh-CN"/>
              <a:t>，</a:t>
            </a:r>
            <a:r>
              <a:rPr lang="zh-CN" altLang="en-US"/>
              <a:t>完成</a:t>
            </a:r>
            <a:r>
              <a:rPr lang="en-US" altLang="zh-CN"/>
              <a:t>1~3</a:t>
            </a:r>
            <a:r>
              <a:rPr lang="zh-CN" altLang="en-US"/>
              <a:t>题。</a:t>
            </a:r>
            <a:endParaRPr lang="zh-CN" altLang="en-US"/>
          </a:p>
          <a:p>
            <a:pPr>
              <a:lnSpc>
                <a:spcPct val="150000"/>
              </a:lnSpc>
            </a:pPr>
            <a:r>
              <a:rPr lang="zh-CN" altLang="en-US"/>
              <a:t>　　柳永是开一代词风的宋词名家。如果说苏轼通过</a:t>
            </a:r>
            <a:r>
              <a:rPr lang="en-US" altLang="zh-CN"/>
              <a:t>“</a:t>
            </a:r>
            <a:r>
              <a:rPr lang="zh-CN" altLang="en-US"/>
              <a:t>以诗为词</a:t>
            </a:r>
            <a:r>
              <a:rPr lang="en-US" altLang="zh-CN"/>
              <a:t>”</a:t>
            </a:r>
            <a:r>
              <a:rPr lang="zh-CN" altLang="en-US"/>
              <a:t>的途径</a:t>
            </a:r>
            <a:r>
              <a:rPr lang="en-US" altLang="zh-CN"/>
              <a:t>，</a:t>
            </a:r>
            <a:r>
              <a:rPr lang="zh-CN" altLang="en-US"/>
              <a:t>建立了豪迈词风</a:t>
            </a:r>
            <a:r>
              <a:rPr lang="en-US" altLang="zh-CN"/>
              <a:t>，</a:t>
            </a:r>
            <a:r>
              <a:rPr lang="zh-CN" altLang="en-US"/>
              <a:t>从而使作为</a:t>
            </a:r>
            <a:r>
              <a:rPr lang="en-US" altLang="zh-CN"/>
              <a:t>“</a:t>
            </a:r>
            <a:r>
              <a:rPr lang="zh-CN" altLang="en-US"/>
              <a:t>艳科</a:t>
            </a:r>
            <a:r>
              <a:rPr lang="en-US" altLang="zh-CN"/>
              <a:t>”</a:t>
            </a:r>
            <a:r>
              <a:rPr lang="zh-CN" altLang="en-US"/>
              <a:t>的词提高了文学地位</a:t>
            </a:r>
            <a:r>
              <a:rPr lang="en-US" altLang="zh-CN"/>
              <a:t>，</a:t>
            </a:r>
            <a:r>
              <a:rPr lang="zh-CN" altLang="en-US"/>
              <a:t>并与传统文学</a:t>
            </a:r>
            <a:r>
              <a:rPr lang="zh-CN" altLang="en-US" u="sng"/>
              <a:t>　</a:t>
            </a:r>
            <a:r>
              <a:rPr lang="en-US" altLang="en-US" u="sng"/>
              <a:t>①</a:t>
            </a:r>
            <a:r>
              <a:rPr lang="zh-CN" altLang="en-US" u="sng"/>
              <a:t>　</a:t>
            </a:r>
            <a:r>
              <a:rPr lang="en-US" altLang="zh-CN"/>
              <a:t>，</a:t>
            </a:r>
            <a:r>
              <a:rPr lang="zh-CN" altLang="en-US"/>
              <a:t>那么</a:t>
            </a:r>
            <a:r>
              <a:rPr lang="en-US" altLang="zh-CN"/>
              <a:t>，</a:t>
            </a:r>
            <a:r>
              <a:rPr lang="zh-CN" altLang="en-US"/>
              <a:t>柳永则通过</a:t>
            </a:r>
            <a:r>
              <a:rPr lang="en-US" altLang="zh-CN"/>
              <a:t>“</a:t>
            </a:r>
            <a:r>
              <a:rPr lang="zh-CN" altLang="en-US"/>
              <a:t>以赋为词</a:t>
            </a:r>
            <a:r>
              <a:rPr lang="en-US" altLang="zh-CN"/>
              <a:t>”</a:t>
            </a:r>
            <a:r>
              <a:rPr lang="zh-CN" altLang="en-US"/>
              <a:t>的方式</a:t>
            </a:r>
            <a:r>
              <a:rPr lang="en-US" altLang="zh-CN"/>
              <a:t>，</a:t>
            </a:r>
            <a:r>
              <a:rPr lang="zh-CN" altLang="en-US"/>
              <a:t>使慢词得到了长足的发展。唐五代时期</a:t>
            </a:r>
            <a:r>
              <a:rPr lang="en-US" altLang="zh-CN"/>
              <a:t>，</a:t>
            </a:r>
            <a:r>
              <a:rPr lang="zh-CN" altLang="en-US"/>
              <a:t>词的体式以小令为主</a:t>
            </a:r>
            <a:r>
              <a:rPr lang="en-US" altLang="zh-CN"/>
              <a:t>，</a:t>
            </a:r>
            <a:r>
              <a:rPr lang="zh-CN" altLang="en-US"/>
              <a:t>慢词总共不过十多首。在柳永生活的那个年代</a:t>
            </a:r>
            <a:r>
              <a:rPr lang="en-US" altLang="zh-CN"/>
              <a:t>，</a:t>
            </a:r>
            <a:r>
              <a:rPr lang="zh-CN" altLang="en-US"/>
              <a:t>慢词只在市井艺人口中传唱</a:t>
            </a:r>
            <a:r>
              <a:rPr lang="en-US" altLang="zh-CN"/>
              <a:t>，</a:t>
            </a:r>
            <a:r>
              <a:rPr lang="zh-CN" altLang="en-US"/>
              <a:t>柳永勇于摒弃传统的偏见</a:t>
            </a:r>
            <a:r>
              <a:rPr lang="en-US" altLang="zh-CN"/>
              <a:t>，</a:t>
            </a:r>
            <a:r>
              <a:rPr lang="zh-CN" altLang="en-US"/>
              <a:t>创作、填写大量慢词</a:t>
            </a:r>
            <a:r>
              <a:rPr lang="en-US" altLang="zh-CN"/>
              <a:t>，</a:t>
            </a:r>
            <a:r>
              <a:rPr lang="zh-CN" altLang="en-US"/>
              <a:t>从根本上改变了唐五代以来小令一统天下的格局</a:t>
            </a:r>
            <a:r>
              <a:rPr lang="en-US" altLang="zh-CN"/>
              <a:t>，</a:t>
            </a:r>
            <a:r>
              <a:rPr lang="zh-CN" altLang="en-US"/>
              <a:t>使慢词与小令两种体式</a:t>
            </a:r>
            <a:r>
              <a:rPr lang="zh-CN" altLang="en-US" u="sng"/>
              <a:t>　</a:t>
            </a:r>
            <a:r>
              <a:rPr lang="en-US" altLang="en-US" u="sng"/>
              <a:t>②</a:t>
            </a:r>
            <a:r>
              <a:rPr lang="zh-CN" altLang="en-US" u="sng"/>
              <a:t>　</a:t>
            </a:r>
            <a:r>
              <a:rPr lang="en-US" altLang="zh-CN"/>
              <a:t>，</a:t>
            </a:r>
            <a:r>
              <a:rPr lang="zh-CN" altLang="en-US"/>
              <a:t>齐头并进。如果没有柳永对慢词的探索创造</a:t>
            </a:r>
            <a:r>
              <a:rPr lang="en-US" altLang="zh-CN"/>
              <a:t>，</a:t>
            </a:r>
            <a:r>
              <a:rPr lang="zh-CN" altLang="en-US"/>
              <a:t>后来的苏轼、辛弃疾等人或许只能在小令世界里左冲右突</a:t>
            </a:r>
            <a:r>
              <a:rPr lang="en-US" altLang="zh-CN"/>
              <a:t>，</a:t>
            </a:r>
            <a:r>
              <a:rPr lang="zh-CN" altLang="en-US"/>
              <a:t>而难以创作出像《念奴娇</a:t>
            </a:r>
            <a:r>
              <a:rPr lang="en-US" altLang="zh-CN"/>
              <a:t>·</a:t>
            </a:r>
            <a:r>
              <a:rPr lang="zh-CN" altLang="en-US"/>
              <a:t>赤壁怀古》《水龙吟</a:t>
            </a:r>
            <a:r>
              <a:rPr lang="en-US" altLang="zh-CN"/>
              <a:t>·</a:t>
            </a:r>
            <a:r>
              <a:rPr lang="zh-CN" altLang="en-US"/>
              <a:t>登建康赏心亭》那样辉煌的慢词篇章。柳永于词的贡献</a:t>
            </a:r>
            <a:r>
              <a:rPr lang="en-US" altLang="zh-CN"/>
              <a:t>，</a:t>
            </a:r>
            <a:r>
              <a:rPr lang="zh-CN" altLang="en-US"/>
              <a:t>可以说如牛顿、爱因斯坦于物理学的贡献一样</a:t>
            </a:r>
            <a:r>
              <a:rPr lang="en-US" altLang="zh-CN"/>
              <a:t>，</a:t>
            </a:r>
            <a:r>
              <a:rPr lang="zh-CN" altLang="en-US"/>
              <a:t>是里程碑式的。</a:t>
            </a:r>
            <a:r>
              <a:rPr lang="en-US" altLang="en-US"/>
              <a:t> </a:t>
            </a:r>
            <a:endParaRPr lang="en-US" altLang="en-US"/>
          </a:p>
          <a:p>
            <a:pPr>
              <a:lnSpc>
                <a:spcPct val="150000"/>
              </a:lnSpc>
            </a:pPr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9842500" y="124460"/>
            <a:ext cx="1997710" cy="575945"/>
          </a:xfrm>
          <a:prstGeom prst="rect">
            <a:avLst/>
          </a:prstGeom>
          <a:solidFill>
            <a:srgbClr val="3D589F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3D589F"/>
              </a:solidFill>
              <a:uFillTx/>
            </a:endParaRPr>
          </a:p>
        </p:txBody>
      </p:sp>
      <p:pic>
        <p:nvPicPr>
          <p:cNvPr id="13" name="图片 12" descr="未标题-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44760" y="-78105"/>
            <a:ext cx="1695450" cy="906145"/>
          </a:xfrm>
          <a:prstGeom prst="rect">
            <a:avLst/>
          </a:prstGeom>
        </p:spPr>
      </p:pic>
      <p:grpSp>
        <p:nvGrpSpPr>
          <p:cNvPr id="15" name="组合 14"/>
          <p:cNvGrpSpPr/>
          <p:nvPr/>
        </p:nvGrpSpPr>
        <p:grpSpPr>
          <a:xfrm>
            <a:off x="772160" y="843915"/>
            <a:ext cx="3568065" cy="548005"/>
            <a:chOff x="1216" y="1668"/>
            <a:chExt cx="5619" cy="863"/>
          </a:xfrm>
        </p:grpSpPr>
        <p:sp>
          <p:nvSpPr>
            <p:cNvPr id="9" name="文本框 8"/>
            <p:cNvSpPr txBox="1"/>
            <p:nvPr/>
          </p:nvSpPr>
          <p:spPr>
            <a:xfrm>
              <a:off x="2182" y="1791"/>
              <a:ext cx="4653" cy="7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>
                  <a:solidFill>
                    <a:srgbClr val="3D589F"/>
                  </a:solidFill>
                </a:rPr>
                <a:t>刷素养</a:t>
              </a:r>
              <a:endParaRPr lang="zh-CN" altLang="en-US" sz="2400">
                <a:solidFill>
                  <a:srgbClr val="3D589F"/>
                </a:solidFill>
              </a:endParaRPr>
            </a:p>
          </p:txBody>
        </p:sp>
        <p:pic>
          <p:nvPicPr>
            <p:cNvPr id="14" name="图片 13" descr="模板图标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216" y="1668"/>
              <a:ext cx="869" cy="863"/>
            </a:xfrm>
            <a:prstGeom prst="rect">
              <a:avLst/>
            </a:prstGeom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9"/>
          <p:cNvSpPr txBox="1"/>
          <p:nvPr/>
        </p:nvSpPr>
        <p:spPr>
          <a:xfrm>
            <a:off x="839470" y="1483995"/>
            <a:ext cx="10212705" cy="323405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ct val="150000"/>
              </a:lnSpc>
            </a:pPr>
            <a:r>
              <a:rPr lang="en-US" altLang="zh-CN">
                <a:sym typeface="+mn-ea"/>
              </a:rPr>
              <a:t>    </a:t>
            </a:r>
            <a:r>
              <a:rPr lang="zh-CN" altLang="en-US">
                <a:sym typeface="+mn-ea"/>
              </a:rPr>
              <a:t>凡有井水处</a:t>
            </a:r>
            <a:r>
              <a:rPr lang="en-US" altLang="zh-CN">
                <a:sym typeface="+mn-ea"/>
              </a:rPr>
              <a:t>，</a:t>
            </a:r>
            <a:r>
              <a:rPr lang="zh-CN" altLang="en-US">
                <a:sym typeface="+mn-ea"/>
              </a:rPr>
              <a:t>皆能颂柳词</a:t>
            </a:r>
            <a:r>
              <a:rPr lang="en-US" altLang="zh-CN">
                <a:sym typeface="+mn-ea"/>
              </a:rPr>
              <a:t>，</a:t>
            </a:r>
            <a:r>
              <a:rPr lang="zh-CN" altLang="en-US">
                <a:sym typeface="+mn-ea"/>
              </a:rPr>
              <a:t>柳永在市井中的声望连帝王将相都</a:t>
            </a:r>
            <a:r>
              <a:rPr lang="zh-CN" altLang="en-US" u="sng">
                <a:sym typeface="+mn-ea"/>
              </a:rPr>
              <a:t>　</a:t>
            </a:r>
            <a:r>
              <a:rPr lang="en-US" altLang="en-US" u="sng">
                <a:sym typeface="+mn-ea"/>
              </a:rPr>
              <a:t>③</a:t>
            </a:r>
            <a:r>
              <a:rPr lang="zh-CN" altLang="en-US" u="sng">
                <a:sym typeface="+mn-ea"/>
              </a:rPr>
              <a:t>　</a:t>
            </a:r>
            <a:r>
              <a:rPr lang="zh-CN" altLang="en-US">
                <a:sym typeface="+mn-ea"/>
              </a:rPr>
              <a:t>。他的词多反映青楼女子的内心世界和下层人民的悲欢离合</a:t>
            </a:r>
            <a:r>
              <a:rPr lang="en-US" altLang="zh-CN">
                <a:sym typeface="+mn-ea"/>
              </a:rPr>
              <a:t>，</a:t>
            </a:r>
            <a:r>
              <a:rPr lang="zh-CN" altLang="en-US">
                <a:sym typeface="+mn-ea"/>
              </a:rPr>
              <a:t>笔法细腻</a:t>
            </a:r>
            <a:r>
              <a:rPr lang="en-US" altLang="zh-CN">
                <a:sym typeface="+mn-ea"/>
              </a:rPr>
              <a:t>，</a:t>
            </a:r>
            <a:r>
              <a:rPr lang="zh-CN" altLang="en-US">
                <a:sym typeface="+mn-ea"/>
              </a:rPr>
              <a:t>感情深挚</a:t>
            </a:r>
            <a:r>
              <a:rPr lang="en-US" altLang="zh-CN">
                <a:sym typeface="+mn-ea"/>
              </a:rPr>
              <a:t>，</a:t>
            </a:r>
            <a:r>
              <a:rPr lang="zh-CN" altLang="en-US">
                <a:sym typeface="+mn-ea"/>
              </a:rPr>
              <a:t>雅俗共赏</a:t>
            </a:r>
            <a:r>
              <a:rPr lang="en-US" altLang="zh-CN">
                <a:sym typeface="+mn-ea"/>
              </a:rPr>
              <a:t>，</a:t>
            </a:r>
            <a:r>
              <a:rPr lang="zh-CN" altLang="en-US">
                <a:sym typeface="+mn-ea"/>
              </a:rPr>
              <a:t>每每流传甚广。在柳永之前以及同时代的同类题材词作中</a:t>
            </a:r>
            <a:r>
              <a:rPr lang="en-US" altLang="zh-CN">
                <a:sym typeface="+mn-ea"/>
              </a:rPr>
              <a:t>，</a:t>
            </a:r>
            <a:r>
              <a:rPr lang="zh-CN" altLang="en-US">
                <a:sym typeface="+mn-ea"/>
              </a:rPr>
              <a:t>爱情缺失的深闺女性一般只是自怨自艾、逆来顺受</a:t>
            </a:r>
            <a:r>
              <a:rPr lang="en-US" altLang="zh-CN">
                <a:sym typeface="+mn-ea"/>
              </a:rPr>
              <a:t>，</a:t>
            </a:r>
            <a:r>
              <a:rPr lang="zh-CN" altLang="en-US">
                <a:sym typeface="+mn-ea"/>
              </a:rPr>
              <a:t>内心的愿望含而不露。而柳永词作中的世俗女子</a:t>
            </a:r>
            <a:r>
              <a:rPr lang="en-US" altLang="zh-CN">
                <a:sym typeface="+mn-ea"/>
              </a:rPr>
              <a:t>，</a:t>
            </a:r>
            <a:r>
              <a:rPr lang="zh-CN" altLang="en-US">
                <a:sym typeface="+mn-ea"/>
              </a:rPr>
              <a:t>则是大胆而主动地追求爱情。在词史上</a:t>
            </a:r>
            <a:r>
              <a:rPr lang="en-US" altLang="zh-CN">
                <a:sym typeface="+mn-ea"/>
              </a:rPr>
              <a:t>，</a:t>
            </a:r>
            <a:r>
              <a:rPr lang="zh-CN" altLang="en-US" u="sng">
                <a:sym typeface="+mn-ea"/>
              </a:rPr>
              <a:t>柳永也许是将笔端第一次伸向平民妇女的内心世界</a:t>
            </a:r>
            <a:r>
              <a:rPr lang="en-US" altLang="zh-CN" u="sng">
                <a:sym typeface="+mn-ea"/>
              </a:rPr>
              <a:t>，</a:t>
            </a:r>
            <a:r>
              <a:rPr lang="zh-CN" altLang="en-US" u="sng">
                <a:sym typeface="+mn-ea"/>
              </a:rPr>
              <a:t>她们诉说心中的苦闷幽怨。</a:t>
            </a:r>
            <a:r>
              <a:rPr lang="zh-CN" altLang="en-US">
                <a:sym typeface="+mn-ea"/>
              </a:rPr>
              <a:t>柳永还把词的题材朝着自我化的方向进行了拓展。晚唐五代词</a:t>
            </a:r>
            <a:r>
              <a:rPr lang="en-US" altLang="zh-CN">
                <a:sym typeface="+mn-ea"/>
              </a:rPr>
              <a:t>，</a:t>
            </a:r>
            <a:r>
              <a:rPr lang="zh-CN" altLang="en-US">
                <a:sym typeface="+mn-ea"/>
              </a:rPr>
              <a:t>除韦庄、李煜后期词作以外</a:t>
            </a:r>
            <a:r>
              <a:rPr lang="en-US" altLang="zh-CN">
                <a:sym typeface="+mn-ea"/>
              </a:rPr>
              <a:t>，</a:t>
            </a:r>
            <a:r>
              <a:rPr lang="zh-CN" altLang="en-US">
                <a:sym typeface="+mn-ea"/>
              </a:rPr>
              <a:t>大多表现离愁别恨、男欢女爱等类型化情感</a:t>
            </a:r>
            <a:r>
              <a:rPr lang="en-US" altLang="zh-CN">
                <a:sym typeface="+mn-ea"/>
              </a:rPr>
              <a:t>，</a:t>
            </a:r>
            <a:r>
              <a:rPr lang="zh-CN" altLang="en-US">
                <a:sym typeface="+mn-ea"/>
              </a:rPr>
              <a:t>柳永词则注重表现自我独特的人生体验和心态。</a:t>
            </a:r>
            <a:r>
              <a:rPr lang="en-US" altLang="en-US">
                <a:sym typeface="+mn-ea"/>
              </a:rPr>
              <a:t>  </a:t>
            </a:r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9842500" y="124460"/>
            <a:ext cx="1997710" cy="575945"/>
          </a:xfrm>
          <a:prstGeom prst="rect">
            <a:avLst/>
          </a:prstGeom>
          <a:solidFill>
            <a:srgbClr val="3D589F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3D589F"/>
              </a:solidFill>
              <a:uFillTx/>
            </a:endParaRPr>
          </a:p>
        </p:txBody>
      </p:sp>
      <p:pic>
        <p:nvPicPr>
          <p:cNvPr id="13" name="图片 12" descr="未标题-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44760" y="-78105"/>
            <a:ext cx="1695450" cy="906145"/>
          </a:xfrm>
          <a:prstGeom prst="rect">
            <a:avLst/>
          </a:prstGeom>
        </p:spPr>
      </p:pic>
      <p:grpSp>
        <p:nvGrpSpPr>
          <p:cNvPr id="15" name="组合 14"/>
          <p:cNvGrpSpPr/>
          <p:nvPr/>
        </p:nvGrpSpPr>
        <p:grpSpPr>
          <a:xfrm>
            <a:off x="772160" y="843915"/>
            <a:ext cx="3568065" cy="548005"/>
            <a:chOff x="1216" y="1668"/>
            <a:chExt cx="5619" cy="863"/>
          </a:xfrm>
        </p:grpSpPr>
        <p:sp>
          <p:nvSpPr>
            <p:cNvPr id="9" name="文本框 8"/>
            <p:cNvSpPr txBox="1"/>
            <p:nvPr/>
          </p:nvSpPr>
          <p:spPr>
            <a:xfrm>
              <a:off x="2182" y="1791"/>
              <a:ext cx="4653" cy="7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>
                  <a:solidFill>
                    <a:srgbClr val="3D589F"/>
                  </a:solidFill>
                </a:rPr>
                <a:t>刷素养</a:t>
              </a:r>
              <a:endParaRPr lang="zh-CN" altLang="en-US" sz="2400">
                <a:solidFill>
                  <a:srgbClr val="3D589F"/>
                </a:solidFill>
              </a:endParaRPr>
            </a:p>
          </p:txBody>
        </p:sp>
        <p:pic>
          <p:nvPicPr>
            <p:cNvPr id="14" name="图片 13" descr="模板图标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216" y="1668"/>
              <a:ext cx="869" cy="863"/>
            </a:xfrm>
            <a:prstGeom prst="rect">
              <a:avLst/>
            </a:prstGeom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9"/>
          <p:cNvSpPr txBox="1"/>
          <p:nvPr/>
        </p:nvSpPr>
        <p:spPr>
          <a:xfrm>
            <a:off x="839470" y="1483995"/>
            <a:ext cx="10212705" cy="80708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ct val="150000"/>
              </a:lnSpc>
            </a:pPr>
            <a:r>
              <a:rPr lang="en-US" altLang="zh-CN"/>
              <a:t>1.</a:t>
            </a:r>
            <a:r>
              <a:rPr lang="zh-CN" altLang="en-US"/>
              <a:t>请在文中横线处填入恰当的成语。</a:t>
            </a:r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9842500" y="124460"/>
            <a:ext cx="1997710" cy="575945"/>
          </a:xfrm>
          <a:prstGeom prst="rect">
            <a:avLst/>
          </a:prstGeom>
          <a:solidFill>
            <a:srgbClr val="3D589F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3D589F"/>
              </a:solidFill>
              <a:uFillTx/>
            </a:endParaRPr>
          </a:p>
        </p:txBody>
      </p:sp>
      <p:pic>
        <p:nvPicPr>
          <p:cNvPr id="13" name="图片 12" descr="未标题-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44760" y="-78105"/>
            <a:ext cx="1695450" cy="906145"/>
          </a:xfrm>
          <a:prstGeom prst="rect">
            <a:avLst/>
          </a:prstGeom>
        </p:spPr>
      </p:pic>
      <p:grpSp>
        <p:nvGrpSpPr>
          <p:cNvPr id="15" name="组合 14"/>
          <p:cNvGrpSpPr/>
          <p:nvPr/>
        </p:nvGrpSpPr>
        <p:grpSpPr>
          <a:xfrm>
            <a:off x="772160" y="843915"/>
            <a:ext cx="3568065" cy="548005"/>
            <a:chOff x="1216" y="1668"/>
            <a:chExt cx="5619" cy="863"/>
          </a:xfrm>
        </p:grpSpPr>
        <p:sp>
          <p:nvSpPr>
            <p:cNvPr id="9" name="文本框 8"/>
            <p:cNvSpPr txBox="1"/>
            <p:nvPr/>
          </p:nvSpPr>
          <p:spPr>
            <a:xfrm>
              <a:off x="2182" y="1791"/>
              <a:ext cx="4653" cy="7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>
                  <a:solidFill>
                    <a:srgbClr val="3D589F"/>
                  </a:solidFill>
                </a:rPr>
                <a:t>刷素养</a:t>
              </a:r>
              <a:endParaRPr lang="zh-CN" altLang="en-US" sz="2400">
                <a:solidFill>
                  <a:srgbClr val="3D589F"/>
                </a:solidFill>
              </a:endParaRPr>
            </a:p>
          </p:txBody>
        </p:sp>
        <p:pic>
          <p:nvPicPr>
            <p:cNvPr id="14" name="图片 13" descr="模板图标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216" y="1668"/>
              <a:ext cx="869" cy="863"/>
            </a:xfrm>
            <a:prstGeom prst="rect">
              <a:avLst/>
            </a:prstGeom>
          </p:spPr>
        </p:pic>
      </p:grpSp>
      <p:sp>
        <p:nvSpPr>
          <p:cNvPr id="21" name="文本框 20"/>
          <p:cNvSpPr txBox="1"/>
          <p:nvPr/>
        </p:nvSpPr>
        <p:spPr>
          <a:xfrm>
            <a:off x="623570" y="5156835"/>
            <a:ext cx="10185400" cy="31686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pPr algn="l">
              <a:buClrTx/>
              <a:buSzTx/>
              <a:buFontTx/>
            </a:pPr>
            <a:r>
              <a:rPr lang="zh-CN" altLang="en-US" dirty="0">
                <a:solidFill>
                  <a:srgbClr val="0070C0"/>
                </a:solidFill>
                <a:uFill>
                  <a:solidFill>
                    <a:schemeClr val="bg1"/>
                  </a:solidFill>
                </a:uFill>
              </a:rPr>
              <a:t>【答案】</a:t>
            </a:r>
            <a:r>
              <a:rPr lang="en-US" altLang="en-US" dirty="0">
                <a:solidFill>
                  <a:srgbClr val="0070C0"/>
                </a:solidFill>
                <a:uFill>
                  <a:solidFill>
                    <a:schemeClr val="bg1"/>
                  </a:solidFill>
                </a:uFill>
              </a:rPr>
              <a:t>①</a:t>
            </a:r>
            <a:r>
              <a:rPr lang="zh-CN" altLang="en-US" dirty="0">
                <a:solidFill>
                  <a:srgbClr val="0070C0"/>
                </a:solidFill>
                <a:uFill>
                  <a:solidFill>
                    <a:schemeClr val="bg1"/>
                  </a:solidFill>
                </a:uFill>
              </a:rPr>
              <a:t>并驾齐驱　</a:t>
            </a:r>
            <a:r>
              <a:rPr lang="en-US" altLang="en-US" dirty="0">
                <a:solidFill>
                  <a:srgbClr val="0070C0"/>
                </a:solidFill>
                <a:uFill>
                  <a:solidFill>
                    <a:schemeClr val="bg1"/>
                  </a:solidFill>
                </a:uFill>
              </a:rPr>
              <a:t>②</a:t>
            </a:r>
            <a:r>
              <a:rPr lang="zh-CN" altLang="en-US" dirty="0">
                <a:solidFill>
                  <a:srgbClr val="0070C0"/>
                </a:solidFill>
                <a:uFill>
                  <a:solidFill>
                    <a:schemeClr val="bg1"/>
                  </a:solidFill>
                </a:uFill>
              </a:rPr>
              <a:t>平分秋色　</a:t>
            </a:r>
            <a:r>
              <a:rPr lang="en-US" altLang="en-US" dirty="0">
                <a:solidFill>
                  <a:srgbClr val="0070C0"/>
                </a:solidFill>
                <a:uFill>
                  <a:solidFill>
                    <a:schemeClr val="bg1"/>
                  </a:solidFill>
                </a:uFill>
              </a:rPr>
              <a:t>③</a:t>
            </a:r>
            <a:r>
              <a:rPr lang="zh-CN" altLang="en-US" dirty="0">
                <a:solidFill>
                  <a:srgbClr val="0070C0"/>
                </a:solidFill>
                <a:uFill>
                  <a:solidFill>
                    <a:schemeClr val="bg1"/>
                  </a:solidFill>
                </a:uFill>
              </a:rPr>
              <a:t>望尘莫及</a:t>
            </a:r>
            <a:endParaRPr lang="zh-CN" altLang="en-US" dirty="0">
              <a:solidFill>
                <a:srgbClr val="0070C0"/>
              </a:solidFill>
              <a:uFill>
                <a:solidFill>
                  <a:schemeClr val="bg1"/>
                </a:solidFill>
              </a:uFill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623570" y="2420620"/>
            <a:ext cx="10185400" cy="31686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pPr algn="l">
              <a:buClrTx/>
              <a:buSzTx/>
              <a:buFontTx/>
            </a:pPr>
            <a:r>
              <a:rPr lang="zh-CN" altLang="en-US"/>
              <a:t>【</a:t>
            </a:r>
            <a:r>
              <a:rPr altLang="zh-CN" dirty="0"/>
              <a:t>解析】</a:t>
            </a:r>
            <a:r>
              <a:rPr lang="zh-CN" altLang="en-US" dirty="0"/>
              <a:t>本题考查正确使用词语</a:t>
            </a:r>
            <a:r>
              <a:rPr lang="en-US" altLang="zh-CN" dirty="0"/>
              <a:t>(</a:t>
            </a:r>
            <a:r>
              <a:rPr lang="zh-CN" altLang="en-US" dirty="0"/>
              <a:t>包括熟语</a:t>
            </a:r>
            <a:r>
              <a:rPr lang="en-US" altLang="zh-CN" dirty="0"/>
              <a:t>)</a:t>
            </a:r>
            <a:r>
              <a:rPr lang="zh-CN" altLang="en-US" dirty="0"/>
              <a:t>的能力。</a:t>
            </a:r>
            <a:r>
              <a:rPr lang="en-US" altLang="en-US" dirty="0"/>
              <a:t>①</a:t>
            </a:r>
            <a:r>
              <a:rPr lang="zh-CN" altLang="en-US" dirty="0"/>
              <a:t>处</a:t>
            </a:r>
            <a:r>
              <a:rPr lang="en-US" altLang="zh-CN" dirty="0"/>
              <a:t>，</a:t>
            </a:r>
            <a:r>
              <a:rPr lang="zh-CN" altLang="en-US" dirty="0"/>
              <a:t>根据</a:t>
            </a:r>
            <a:r>
              <a:rPr lang="en-US" altLang="zh-CN" dirty="0"/>
              <a:t>“</a:t>
            </a:r>
            <a:r>
              <a:rPr lang="zh-CN" altLang="en-US" dirty="0"/>
              <a:t>如果说苏轼通过</a:t>
            </a:r>
            <a:r>
              <a:rPr lang="en-US" altLang="zh-CN" dirty="0"/>
              <a:t>‘</a:t>
            </a:r>
            <a:r>
              <a:rPr lang="zh-CN" altLang="en-US" dirty="0"/>
              <a:t>以诗为词</a:t>
            </a:r>
            <a:r>
              <a:rPr lang="en-US" altLang="zh-CN" dirty="0"/>
              <a:t>’</a:t>
            </a:r>
            <a:r>
              <a:rPr lang="zh-CN" altLang="en-US" dirty="0"/>
              <a:t>的途径</a:t>
            </a:r>
            <a:r>
              <a:rPr lang="en-US" altLang="zh-CN" dirty="0"/>
              <a:t>……</a:t>
            </a:r>
            <a:r>
              <a:rPr lang="zh-CN" altLang="en-US" dirty="0"/>
              <a:t>使慢词得到了长足的发展</a:t>
            </a:r>
            <a:r>
              <a:rPr lang="en-US" altLang="zh-CN" dirty="0"/>
              <a:t>”</a:t>
            </a:r>
            <a:r>
              <a:rPr lang="zh-CN" altLang="en-US" dirty="0"/>
              <a:t>可知</a:t>
            </a:r>
            <a:r>
              <a:rPr lang="en-US" altLang="zh-CN" dirty="0"/>
              <a:t>，</a:t>
            </a:r>
            <a:r>
              <a:rPr lang="zh-CN" altLang="en-US" dirty="0"/>
              <a:t>语境强调苏轼提高了词的文学地位</a:t>
            </a:r>
            <a:r>
              <a:rPr lang="en-US" altLang="zh-CN" dirty="0"/>
              <a:t>，</a:t>
            </a:r>
            <a:r>
              <a:rPr lang="zh-CN" altLang="en-US" dirty="0"/>
              <a:t>使之与传统文学不分高下</a:t>
            </a:r>
            <a:r>
              <a:rPr lang="en-US" altLang="zh-CN" dirty="0"/>
              <a:t>，</a:t>
            </a:r>
            <a:r>
              <a:rPr lang="zh-CN" altLang="en-US" dirty="0"/>
              <a:t>故可填</a:t>
            </a:r>
            <a:r>
              <a:rPr lang="en-US" altLang="zh-CN" dirty="0"/>
              <a:t>“</a:t>
            </a:r>
            <a:r>
              <a:rPr lang="zh-CN" altLang="en-US" dirty="0"/>
              <a:t>并驾齐驱</a:t>
            </a:r>
            <a:r>
              <a:rPr lang="en-US" altLang="zh-CN" dirty="0"/>
              <a:t>”</a:t>
            </a:r>
            <a:r>
              <a:rPr lang="zh-CN" altLang="en-US" dirty="0"/>
              <a:t>等成语。</a:t>
            </a:r>
            <a:r>
              <a:rPr lang="en-US" altLang="en-US" dirty="0"/>
              <a:t>②</a:t>
            </a:r>
            <a:r>
              <a:rPr lang="zh-CN" altLang="en-US" dirty="0"/>
              <a:t>处</a:t>
            </a:r>
            <a:r>
              <a:rPr lang="en-US" altLang="zh-CN" dirty="0"/>
              <a:t>，</a:t>
            </a:r>
            <a:r>
              <a:rPr lang="zh-CN" altLang="en-US" dirty="0"/>
              <a:t>根据</a:t>
            </a:r>
            <a:r>
              <a:rPr lang="en-US" altLang="zh-CN" dirty="0"/>
              <a:t>“</a:t>
            </a:r>
            <a:r>
              <a:rPr lang="zh-CN" altLang="en-US" dirty="0"/>
              <a:t>从根本上改变了唐五代以来小令一统天下的格局</a:t>
            </a:r>
            <a:r>
              <a:rPr lang="en-US" altLang="zh-CN" dirty="0"/>
              <a:t>……</a:t>
            </a:r>
            <a:r>
              <a:rPr lang="zh-CN" altLang="en-US" dirty="0"/>
              <a:t>齐头并进</a:t>
            </a:r>
            <a:r>
              <a:rPr lang="en-US" altLang="zh-CN" dirty="0"/>
              <a:t>”</a:t>
            </a:r>
            <a:r>
              <a:rPr lang="zh-CN" altLang="en-US" dirty="0"/>
              <a:t>可知</a:t>
            </a:r>
            <a:r>
              <a:rPr lang="en-US" altLang="zh-CN" dirty="0"/>
              <a:t>，</a:t>
            </a:r>
            <a:r>
              <a:rPr lang="zh-CN" altLang="en-US" dirty="0"/>
              <a:t>语境强调慢词与小令两种体式地位相当</a:t>
            </a:r>
            <a:r>
              <a:rPr lang="en-US" altLang="zh-CN" dirty="0"/>
              <a:t>，</a:t>
            </a:r>
            <a:r>
              <a:rPr lang="zh-CN" altLang="en-US" dirty="0"/>
              <a:t>在词的体式中各占一半</a:t>
            </a:r>
            <a:r>
              <a:rPr lang="en-US" altLang="zh-CN" dirty="0"/>
              <a:t>，</a:t>
            </a:r>
            <a:r>
              <a:rPr lang="zh-CN" altLang="en-US" dirty="0"/>
              <a:t>故可填</a:t>
            </a:r>
            <a:r>
              <a:rPr lang="en-US" altLang="zh-CN" dirty="0"/>
              <a:t>“</a:t>
            </a:r>
            <a:r>
              <a:rPr lang="zh-CN" altLang="en-US" dirty="0"/>
              <a:t>平分秋色</a:t>
            </a:r>
            <a:r>
              <a:rPr lang="en-US" altLang="zh-CN" dirty="0"/>
              <a:t>”</a:t>
            </a:r>
            <a:r>
              <a:rPr lang="zh-CN" altLang="en-US" dirty="0"/>
              <a:t>等成语。</a:t>
            </a:r>
            <a:r>
              <a:rPr lang="en-US" altLang="en-US" dirty="0"/>
              <a:t>③</a:t>
            </a:r>
            <a:r>
              <a:rPr lang="zh-CN" altLang="en-US" dirty="0"/>
              <a:t>处</a:t>
            </a:r>
            <a:r>
              <a:rPr lang="en-US" altLang="zh-CN" dirty="0"/>
              <a:t>，</a:t>
            </a:r>
            <a:r>
              <a:rPr lang="zh-CN" altLang="en-US" dirty="0"/>
              <a:t>根据</a:t>
            </a:r>
            <a:r>
              <a:rPr lang="en-US" altLang="zh-CN" dirty="0"/>
              <a:t>“</a:t>
            </a:r>
            <a:r>
              <a:rPr lang="zh-CN" altLang="en-US" dirty="0"/>
              <a:t>凡有井水处</a:t>
            </a:r>
            <a:r>
              <a:rPr lang="en-US" altLang="zh-CN" dirty="0"/>
              <a:t>，</a:t>
            </a:r>
            <a:r>
              <a:rPr lang="zh-CN" altLang="en-US" dirty="0"/>
              <a:t>皆能颂柳词</a:t>
            </a:r>
            <a:r>
              <a:rPr lang="en-US" altLang="zh-CN" dirty="0"/>
              <a:t>，</a:t>
            </a:r>
            <a:r>
              <a:rPr lang="zh-CN" altLang="en-US" dirty="0"/>
              <a:t>柳永在市井中的声望连帝王将相都</a:t>
            </a:r>
            <a:r>
              <a:rPr lang="en-US" altLang="zh-CN" dirty="0"/>
              <a:t>……”</a:t>
            </a:r>
            <a:r>
              <a:rPr lang="zh-CN" altLang="en-US" dirty="0"/>
              <a:t>可知</a:t>
            </a:r>
            <a:r>
              <a:rPr lang="en-US" altLang="zh-CN" dirty="0"/>
              <a:t>，</a:t>
            </a:r>
            <a:r>
              <a:rPr lang="zh-CN" altLang="en-US" dirty="0"/>
              <a:t>语境强调柳永在市井中的声望是帝王将相都比不上的</a:t>
            </a:r>
            <a:r>
              <a:rPr lang="en-US" altLang="zh-CN" dirty="0"/>
              <a:t>，</a:t>
            </a:r>
            <a:r>
              <a:rPr lang="zh-CN" altLang="en-US" dirty="0"/>
              <a:t>故可填</a:t>
            </a:r>
            <a:r>
              <a:rPr lang="en-US" altLang="zh-CN" dirty="0"/>
              <a:t>“</a:t>
            </a:r>
            <a:r>
              <a:rPr lang="zh-CN" altLang="en-US" dirty="0"/>
              <a:t>望尘莫及</a:t>
            </a:r>
            <a:r>
              <a:rPr lang="en-US" altLang="zh-CN" dirty="0"/>
              <a:t>”</a:t>
            </a:r>
            <a:r>
              <a:rPr lang="zh-CN" altLang="en-US" dirty="0"/>
              <a:t>等成语。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1" grpId="1"/>
      <p:bldP spid="2" grpId="0"/>
      <p:bldP spid="2" grpId="1"/>
    </p:bldLst>
  </p:timing>
</p:sld>
</file>

<file path=ppt/tags/tag1.xml><?xml version="1.0" encoding="utf-8"?>
<p:tagLst xmlns:p="http://schemas.openxmlformats.org/presentationml/2006/main">
  <p:tag name="KSO_WM_BEAUTIFY_FLAG" val=""/>
</p:tagLst>
</file>

<file path=ppt/tags/tag10.xml><?xml version="1.0" encoding="utf-8"?>
<p:tagLst xmlns:p="http://schemas.openxmlformats.org/presentationml/2006/main">
  <p:tag name="KSO_WM_BEAUTIFY_FLAG" val=""/>
</p:tagLst>
</file>

<file path=ppt/tags/tag11.xml><?xml version="1.0" encoding="utf-8"?>
<p:tagLst xmlns:p="http://schemas.openxmlformats.org/presentationml/2006/main">
  <p:tag name="KSO_WM_BEAUTIFY_FLAG" val=""/>
</p:tagLst>
</file>

<file path=ppt/tags/tag12.xml><?xml version="1.0" encoding="utf-8"?>
<p:tagLst xmlns:p="http://schemas.openxmlformats.org/presentationml/2006/main">
  <p:tag name="KSO_WM_BEAUTIFY_FLAG" val=""/>
</p:tagLst>
</file>

<file path=ppt/tags/tag13.xml><?xml version="1.0" encoding="utf-8"?>
<p:tagLst xmlns:p="http://schemas.openxmlformats.org/presentationml/2006/main">
  <p:tag name="KSO_WM_BEAUTIFY_FLAG" val=""/>
</p:tagLst>
</file>

<file path=ppt/tags/tag14.xml><?xml version="1.0" encoding="utf-8"?>
<p:tagLst xmlns:p="http://schemas.openxmlformats.org/presentationml/2006/main">
  <p:tag name="KSO_WM_BEAUTIFY_FLAG" val=""/>
</p:tagLst>
</file>

<file path=ppt/tags/tag15.xml><?xml version="1.0" encoding="utf-8"?>
<p:tagLst xmlns:p="http://schemas.openxmlformats.org/presentationml/2006/main">
  <p:tag name="KSO_WM_BEAUTIFY_FLAG" val=""/>
</p:tagLst>
</file>

<file path=ppt/tags/tag16.xml><?xml version="1.0" encoding="utf-8"?>
<p:tagLst xmlns:p="http://schemas.openxmlformats.org/presentationml/2006/main">
  <p:tag name="KSO_WM_BEAUTIFY_FLAG" val=""/>
</p:tagLst>
</file>

<file path=ppt/tags/tag17.xml><?xml version="1.0" encoding="utf-8"?>
<p:tagLst xmlns:p="http://schemas.openxmlformats.org/presentationml/2006/main">
  <p:tag name="KSO_WM_BEAUTIFY_FLAG" val=""/>
</p:tagLst>
</file>

<file path=ppt/tags/tag18.xml><?xml version="1.0" encoding="utf-8"?>
<p:tagLst xmlns:p="http://schemas.openxmlformats.org/presentationml/2006/main">
  <p:tag name="KSO_WPP_MARK_KEY" val="a3e89a33-3520-4fc9-9938-28a124046ad2"/>
  <p:tag name="COMMONDATA" val="eyJoZGlkIjoiMDc2MTE2NTE5MjIwOWE4NGUyOGNhNWQ2ZWI3ZWQzZTEifQ=="/>
  <p:tag name="commondata" val="eyJoZGlkIjoiNTljZDllZDNiNDM1ZGZmMTQ2YmMyNzlhZGZmYmNkMTAifQ=="/>
</p:tagLst>
</file>

<file path=ppt/tags/tag2.xml><?xml version="1.0" encoding="utf-8"?>
<p:tagLst xmlns:p="http://schemas.openxmlformats.org/presentationml/2006/main">
  <p:tag name="KSO_WM_BEAUTIFY_FLAG" val=""/>
</p:tagLst>
</file>

<file path=ppt/tags/tag3.xml><?xml version="1.0" encoding="utf-8"?>
<p:tagLst xmlns:p="http://schemas.openxmlformats.org/presentationml/2006/main">
  <p:tag name="KSO_WM_BEAUTIFY_FLAG" val=""/>
</p:tagLst>
</file>

<file path=ppt/tags/tag4.xml><?xml version="1.0" encoding="utf-8"?>
<p:tagLst xmlns:p="http://schemas.openxmlformats.org/presentationml/2006/main">
  <p:tag name="KSO_WM_BEAUTIFY_FLAG" val=""/>
</p:tagLst>
</file>

<file path=ppt/tags/tag5.xml><?xml version="1.0" encoding="utf-8"?>
<p:tagLst xmlns:p="http://schemas.openxmlformats.org/presentationml/2006/main">
  <p:tag name="KSO_WM_BEAUTIFY_FLAG" val=""/>
</p:tagLst>
</file>

<file path=ppt/tags/tag6.xml><?xml version="1.0" encoding="utf-8"?>
<p:tagLst xmlns:p="http://schemas.openxmlformats.org/presentationml/2006/main">
  <p:tag name="KSO_WM_BEAUTIFY_FLAG" val=""/>
</p:tagLst>
</file>

<file path=ppt/tags/tag7.xml><?xml version="1.0" encoding="utf-8"?>
<p:tagLst xmlns:p="http://schemas.openxmlformats.org/presentationml/2006/main">
  <p:tag name="KSO_WM_BEAUTIFY_FLAG" val=""/>
</p:tagLst>
</file>

<file path=ppt/tags/tag8.xml><?xml version="1.0" encoding="utf-8"?>
<p:tagLst xmlns:p="http://schemas.openxmlformats.org/presentationml/2006/main">
  <p:tag name="KSO_WM_BEAUTIFY_FLAG" val=""/>
</p:tagLst>
</file>

<file path=ppt/tags/tag9.xml><?xml version="1.0" encoding="utf-8"?>
<p:tagLst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Office 主题">
  <a:themeElements>
    <a:clrScheme name="蓝色学术风主题配色">
      <a:dk1>
        <a:srgbClr val="262626"/>
      </a:dk1>
      <a:lt1>
        <a:srgbClr val="003760"/>
      </a:lt1>
      <a:dk2>
        <a:srgbClr val="EEECE1"/>
      </a:dk2>
      <a:lt2>
        <a:srgbClr val="EEECE1"/>
      </a:lt2>
      <a:accent1>
        <a:srgbClr val="003760"/>
      </a:accent1>
      <a:accent2>
        <a:srgbClr val="92CDDC"/>
      </a:accent2>
      <a:accent3>
        <a:srgbClr val="00B0F0"/>
      </a:accent3>
      <a:accent4>
        <a:srgbClr val="6565FF"/>
      </a:accent4>
      <a:accent5>
        <a:srgbClr val="4BACC6"/>
      </a:accent5>
      <a:accent6>
        <a:srgbClr val="002060"/>
      </a:accent6>
      <a:hlink>
        <a:srgbClr val="003760"/>
      </a:hlink>
      <a:folHlink>
        <a:srgbClr val="7F7F7F"/>
      </a:folHlink>
    </a:clrScheme>
    <a:fontScheme name="Temp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主题">
  <a:themeElements>
    <a:clrScheme name="蓝色学术风主题配色">
      <a:dk1>
        <a:srgbClr val="262626"/>
      </a:dk1>
      <a:lt1>
        <a:srgbClr val="003760"/>
      </a:lt1>
      <a:dk2>
        <a:srgbClr val="EEECE1"/>
      </a:dk2>
      <a:lt2>
        <a:srgbClr val="EEECE1"/>
      </a:lt2>
      <a:accent1>
        <a:srgbClr val="003760"/>
      </a:accent1>
      <a:accent2>
        <a:srgbClr val="92CDDC"/>
      </a:accent2>
      <a:accent3>
        <a:srgbClr val="00B0F0"/>
      </a:accent3>
      <a:accent4>
        <a:srgbClr val="6565FF"/>
      </a:accent4>
      <a:accent5>
        <a:srgbClr val="4BACC6"/>
      </a:accent5>
      <a:accent6>
        <a:srgbClr val="002060"/>
      </a:accent6>
      <a:hlink>
        <a:srgbClr val="003760"/>
      </a:hlink>
      <a:folHlink>
        <a:srgbClr val="7F7F7F"/>
      </a:folHlink>
    </a:clrScheme>
    <a:fontScheme name="Temp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5158</Words>
  <Application>WPS 演示</Application>
  <PresentationFormat>宽屏</PresentationFormat>
  <Paragraphs>220</Paragraphs>
  <Slides>20</Slides>
  <Notes>18</Notes>
  <HiddenSlides>0</HiddenSlides>
  <MMClips>1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20</vt:i4>
      </vt:variant>
    </vt:vector>
  </HeadingPairs>
  <TitlesOfParts>
    <vt:vector size="30" baseType="lpstr">
      <vt:lpstr>Arial</vt:lpstr>
      <vt:lpstr>宋体</vt:lpstr>
      <vt:lpstr>Wingdings</vt:lpstr>
      <vt:lpstr>微软雅黑</vt:lpstr>
      <vt:lpstr>印品黑体</vt:lpstr>
      <vt:lpstr>黑体</vt:lpstr>
      <vt:lpstr>Arial Unicode MS</vt:lpstr>
      <vt:lpstr>Calibri</vt:lpstr>
      <vt:lpstr>Office 主题</vt:lpstr>
      <vt:lpstr>1_Office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噫吁嚱盒盒</cp:lastModifiedBy>
  <cp:revision>368</cp:revision>
  <dcterms:created xsi:type="dcterms:W3CDTF">2023-08-06T06:55:00Z</dcterms:created>
  <dcterms:modified xsi:type="dcterms:W3CDTF">2025-11-05T04:21:16Z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2052-12.1.0.23125</vt:lpwstr>
  </property>
  <property fmtid="{D5CDD505-2E9C-101B-9397-08002B2CF9AE}" pid="3" name="ICV">
    <vt:lpwstr>6E3819F5E6A948CC8A5DF180C4A016CC_13</vt:lpwstr>
  </property>
</Properties>
</file>